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1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403" r:id="rId22"/>
    <p:sldId id="274" r:id="rId23"/>
    <p:sldId id="275" r:id="rId24"/>
    <p:sldId id="276" r:id="rId25"/>
    <p:sldId id="277" r:id="rId26"/>
    <p:sldId id="405" r:id="rId27"/>
    <p:sldId id="406" r:id="rId28"/>
    <p:sldId id="408" r:id="rId29"/>
    <p:sldId id="409" r:id="rId30"/>
    <p:sldId id="407" r:id="rId31"/>
    <p:sldId id="410" r:id="rId32"/>
    <p:sldId id="411" r:id="rId33"/>
    <p:sldId id="284" r:id="rId34"/>
    <p:sldId id="285" r:id="rId35"/>
    <p:sldId id="415" r:id="rId36"/>
    <p:sldId id="307" r:id="rId37"/>
    <p:sldId id="308" r:id="rId38"/>
    <p:sldId id="416" r:id="rId39"/>
    <p:sldId id="412" r:id="rId40"/>
    <p:sldId id="278" r:id="rId41"/>
    <p:sldId id="279" r:id="rId42"/>
    <p:sldId id="404" r:id="rId43"/>
    <p:sldId id="414" r:id="rId44"/>
    <p:sldId id="287" r:id="rId45"/>
    <p:sldId id="288" r:id="rId46"/>
    <p:sldId id="292" r:id="rId47"/>
    <p:sldId id="293" r:id="rId48"/>
    <p:sldId id="413" r:id="rId49"/>
    <p:sldId id="282" r:id="rId50"/>
    <p:sldId id="281" r:id="rId51"/>
    <p:sldId id="283" r:id="rId52"/>
    <p:sldId id="286" r:id="rId53"/>
    <p:sldId id="290" r:id="rId54"/>
    <p:sldId id="291" r:id="rId55"/>
    <p:sldId id="289" r:id="rId56"/>
    <p:sldId id="294" r:id="rId57"/>
    <p:sldId id="295" r:id="rId58"/>
    <p:sldId id="280" r:id="rId59"/>
    <p:sldId id="296" r:id="rId60"/>
    <p:sldId id="297" r:id="rId61"/>
    <p:sldId id="298" r:id="rId62"/>
    <p:sldId id="299" r:id="rId63"/>
    <p:sldId id="300" r:id="rId64"/>
    <p:sldId id="301" r:id="rId65"/>
    <p:sldId id="304" r:id="rId66"/>
    <p:sldId id="303" r:id="rId67"/>
    <p:sldId id="305" r:id="rId68"/>
    <p:sldId id="302" r:id="rId69"/>
    <p:sldId id="306" r:id="rId70"/>
    <p:sldId id="309" r:id="rId71"/>
    <p:sldId id="312" r:id="rId72"/>
    <p:sldId id="310" r:id="rId73"/>
    <p:sldId id="311" r:id="rId74"/>
    <p:sldId id="325" r:id="rId75"/>
    <p:sldId id="313" r:id="rId76"/>
    <p:sldId id="315" r:id="rId77"/>
    <p:sldId id="318" r:id="rId78"/>
    <p:sldId id="324" r:id="rId79"/>
    <p:sldId id="314" r:id="rId80"/>
    <p:sldId id="321" r:id="rId81"/>
    <p:sldId id="316" r:id="rId82"/>
    <p:sldId id="319" r:id="rId83"/>
    <p:sldId id="322" r:id="rId84"/>
    <p:sldId id="334" r:id="rId85"/>
    <p:sldId id="323" r:id="rId86"/>
    <p:sldId id="335" r:id="rId87"/>
    <p:sldId id="317" r:id="rId88"/>
    <p:sldId id="320" r:id="rId89"/>
    <p:sldId id="328" r:id="rId90"/>
    <p:sldId id="329" r:id="rId91"/>
    <p:sldId id="330" r:id="rId92"/>
    <p:sldId id="331" r:id="rId93"/>
    <p:sldId id="332" r:id="rId94"/>
    <p:sldId id="326" r:id="rId95"/>
    <p:sldId id="333" r:id="rId96"/>
    <p:sldId id="354" r:id="rId97"/>
    <p:sldId id="353" r:id="rId98"/>
    <p:sldId id="351" r:id="rId99"/>
    <p:sldId id="355" r:id="rId100"/>
    <p:sldId id="337" r:id="rId101"/>
    <p:sldId id="346" r:id="rId102"/>
    <p:sldId id="356" r:id="rId103"/>
    <p:sldId id="358" r:id="rId104"/>
    <p:sldId id="357" r:id="rId105"/>
    <p:sldId id="359" r:id="rId106"/>
    <p:sldId id="338" r:id="rId107"/>
    <p:sldId id="340" r:id="rId108"/>
    <p:sldId id="343" r:id="rId109"/>
    <p:sldId id="350" r:id="rId110"/>
    <p:sldId id="344" r:id="rId111"/>
    <p:sldId id="345" r:id="rId112"/>
    <p:sldId id="360" r:id="rId113"/>
    <p:sldId id="347" r:id="rId114"/>
    <p:sldId id="361" r:id="rId115"/>
    <p:sldId id="348" r:id="rId116"/>
    <p:sldId id="362" r:id="rId117"/>
    <p:sldId id="417" r:id="rId118"/>
    <p:sldId id="363" r:id="rId119"/>
    <p:sldId id="418" r:id="rId120"/>
    <p:sldId id="366" r:id="rId121"/>
    <p:sldId id="367" r:id="rId122"/>
    <p:sldId id="368" r:id="rId123"/>
    <p:sldId id="369" r:id="rId124"/>
    <p:sldId id="370" r:id="rId125"/>
    <p:sldId id="349" r:id="rId126"/>
    <p:sldId id="365" r:id="rId127"/>
    <p:sldId id="364" r:id="rId128"/>
    <p:sldId id="378" r:id="rId129"/>
    <p:sldId id="379" r:id="rId130"/>
    <p:sldId id="382" r:id="rId131"/>
    <p:sldId id="371" r:id="rId132"/>
    <p:sldId id="375" r:id="rId133"/>
    <p:sldId id="383" r:id="rId134"/>
    <p:sldId id="380" r:id="rId135"/>
    <p:sldId id="384" r:id="rId136"/>
    <p:sldId id="387" r:id="rId137"/>
    <p:sldId id="385" r:id="rId138"/>
    <p:sldId id="386" r:id="rId139"/>
    <p:sldId id="388" r:id="rId140"/>
    <p:sldId id="389" r:id="rId141"/>
    <p:sldId id="401" r:id="rId142"/>
    <p:sldId id="391" r:id="rId143"/>
    <p:sldId id="390" r:id="rId144"/>
    <p:sldId id="392" r:id="rId145"/>
    <p:sldId id="372" r:id="rId146"/>
    <p:sldId id="393" r:id="rId147"/>
    <p:sldId id="396" r:id="rId148"/>
    <p:sldId id="373" r:id="rId149"/>
    <p:sldId id="402" r:id="rId150"/>
    <p:sldId id="374" r:id="rId151"/>
    <p:sldId id="397" r:id="rId152"/>
    <p:sldId id="376" r:id="rId153"/>
    <p:sldId id="398" r:id="rId154"/>
    <p:sldId id="394" r:id="rId155"/>
    <p:sldId id="399" r:id="rId156"/>
    <p:sldId id="395" r:id="rId157"/>
    <p:sldId id="400" r:id="rId158"/>
    <p:sldId id="352" r:id="rId159"/>
    <p:sldId id="257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0.png"/><Relationship Id="rId2" Type="http://schemas.openxmlformats.org/officeDocument/2006/relationships/image" Target="../media/image870.png"/><Relationship Id="rId1" Type="http://schemas.openxmlformats.org/officeDocument/2006/relationships/image" Target="../media/image86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image" Target="../media/image120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image" Target="../media/image12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 dirty="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 dirty="0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pre-emption,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1538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task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/>
            <a:t>The </a:t>
          </a:r>
          <a:r>
            <a:rPr lang="en-IN" i="1" err="1"/>
            <a:t>req</a:t>
          </a:r>
          <a:r>
            <a:rPr lang="en-IN" i="1"/>
            <a:t>[] </a:t>
          </a:r>
          <a:r>
            <a:rPr lang="en-IN" i="0"/>
            <a:t>array is an </a:t>
          </a:r>
          <a:r>
            <a:rPr lang="en-IN" i="0">
              <a:solidFill>
                <a:srgbClr val="FF0000"/>
              </a:solidFill>
            </a:rPr>
            <a:t>array</a:t>
          </a:r>
          <a:r>
            <a:rPr lang="en-IN" i="0"/>
            <a:t> of resource requests for array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. If </a:t>
          </a:r>
          <a:r>
            <a:rPr lang="en-IN" i="0" err="1"/>
            <a:t>req</a:t>
          </a:r>
          <a:r>
            <a:rPr lang="en-IN" i="0"/>
            <a:t>[j] = k, then it means that process </a:t>
          </a:r>
          <a:r>
            <a:rPr lang="en-IN" i="1" err="1"/>
            <a:t>i</a:t>
          </a:r>
          <a:r>
            <a:rPr lang="en-IN" i="1"/>
            <a:t> </a:t>
          </a:r>
          <a:r>
            <a:rPr lang="en-IN" i="0"/>
            <a:t>needs </a:t>
          </a:r>
          <a:r>
            <a:rPr lang="en-IN" i="1"/>
            <a:t>k </a:t>
          </a:r>
          <a:r>
            <a:rPr lang="en-IN" i="0">
              <a:solidFill>
                <a:srgbClr val="0070C0"/>
              </a:solidFill>
            </a:rPr>
            <a:t>copies</a:t>
          </a:r>
          <a:r>
            <a:rPr lang="en-IN" i="0"/>
            <a:t> of </a:t>
          </a:r>
          <a:r>
            <a:rPr lang="en-IN" i="0">
              <a:solidFill>
                <a:srgbClr val="C00000"/>
              </a:solidFill>
            </a:rPr>
            <a:t>resource</a:t>
          </a:r>
          <a:r>
            <a:rPr lang="en-IN" i="0"/>
            <a:t> </a:t>
          </a:r>
          <a:r>
            <a:rPr lang="en-IN" i="1"/>
            <a:t>j. </a:t>
          </a:r>
          <a:r>
            <a:rPr lang="en-IN" i="0"/>
            <a:t> </a:t>
          </a:r>
          <a:endParaRPr lang="en-IN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/>
            <a:t>If </a:t>
          </a:r>
          <a:r>
            <a:rPr lang="en-IN" err="1"/>
            <a:t>req</a:t>
          </a:r>
          <a:r>
            <a:rPr lang="en-IN"/>
            <a:t> &gt;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= </a:t>
          </a:r>
          <a:r>
            <a:rPr lang="en-IN" err="1">
              <a:solidFill>
                <a:srgbClr val="00B050"/>
              </a:solidFill>
            </a:rPr>
            <a:t>avlbl</a:t>
          </a:r>
          <a:r>
            <a:rPr lang="en-IN"/>
            <a:t> - </a:t>
          </a:r>
          <a:r>
            <a:rPr lang="en-IN" err="1"/>
            <a:t>req</a:t>
          </a:r>
          <a:endParaRPr lang="en-IN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=</a:t>
          </a:r>
          <a:r>
            <a:rPr lang="en-IN">
              <a:solidFill>
                <a:srgbClr val="0070C0"/>
              </a:solidFill>
            </a:rPr>
            <a:t> </a:t>
          </a:r>
          <a:r>
            <a:rPr lang="en-IN" err="1">
              <a:solidFill>
                <a:srgbClr val="0070C0"/>
              </a:solidFill>
            </a:rPr>
            <a:t>acq</a:t>
          </a:r>
          <a:r>
            <a:rPr lang="en-IN">
              <a:solidFill>
                <a:srgbClr val="0070C0"/>
              </a:solidFill>
            </a:rPr>
            <a:t>[</a:t>
          </a:r>
          <a:r>
            <a:rPr lang="en-IN" err="1">
              <a:solidFill>
                <a:srgbClr val="0070C0"/>
              </a:solidFill>
            </a:rPr>
            <a:t>i</a:t>
          </a:r>
          <a:r>
            <a:rPr lang="en-IN">
              <a:solidFill>
                <a:srgbClr val="0070C0"/>
              </a:solidFill>
            </a:rPr>
            <a:t>][…] </a:t>
          </a:r>
          <a:r>
            <a:rPr lang="en-IN">
              <a:solidFill>
                <a:schemeClr val="tx1"/>
              </a:solidFill>
            </a:rPr>
            <a:t>+ </a:t>
          </a:r>
          <a:r>
            <a:rPr lang="en-IN" err="1">
              <a:solidFill>
                <a:schemeClr val="tx1"/>
              </a:solidFill>
            </a:rPr>
            <a:t>req</a:t>
          </a:r>
          <a:r>
            <a:rPr lang="en-IN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need[</a:t>
          </a:r>
          <a:r>
            <a:rPr lang="en-IN" err="1">
              <a:solidFill>
                <a:schemeClr val="tx1"/>
              </a:solidFill>
            </a:rPr>
            <a:t>i</a:t>
          </a:r>
          <a:r>
            <a:rPr lang="en-IN">
              <a:solidFill>
                <a:schemeClr val="tx1"/>
              </a:solidFill>
            </a:rPr>
            <a:t>][…]</a:t>
          </a:r>
          <a:r>
            <a:rPr lang="en-IN" baseline="0">
              <a:solidFill>
                <a:schemeClr val="tx1"/>
              </a:solidFill>
            </a:rPr>
            <a:t> = need[</a:t>
          </a:r>
          <a:r>
            <a:rPr lang="en-IN" baseline="0" err="1">
              <a:solidFill>
                <a:schemeClr val="tx1"/>
              </a:solidFill>
            </a:rPr>
            <a:t>i</a:t>
          </a:r>
          <a:r>
            <a:rPr lang="en-IN" baseline="0">
              <a:solidFill>
                <a:schemeClr val="tx1"/>
              </a:solidFill>
            </a:rPr>
            <a:t>][…] – </a:t>
          </a:r>
          <a:r>
            <a:rPr lang="en-IN" baseline="0" err="1">
              <a:solidFill>
                <a:schemeClr val="tx1"/>
              </a:solidFill>
            </a:rPr>
            <a:t>req</a:t>
          </a:r>
          <a:endParaRPr lang="en-IN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 dirty="0"/>
            <a:t>At least one of the threads writes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 dirty="0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 dirty="0"/>
            <a:t>Both the accesses are happening roughly at the </a:t>
          </a:r>
          <a:r>
            <a:rPr lang="en-US" dirty="0">
              <a:solidFill>
                <a:srgbClr val="FF0000"/>
              </a:solidFill>
            </a:rPr>
            <a:t>same time</a:t>
          </a:r>
          <a:r>
            <a:rPr lang="en-US" dirty="0"/>
            <a:t>. There is a more precise </a:t>
          </a:r>
          <a:r>
            <a:rPr lang="en-US" dirty="0">
              <a:solidFill>
                <a:srgbClr val="00B050"/>
              </a:solidFill>
            </a:rPr>
            <a:t>definition</a:t>
          </a:r>
          <a:r>
            <a:rPr lang="en-US" dirty="0"/>
            <a:t> that uses the notion of </a:t>
          </a:r>
          <a:r>
            <a:rPr lang="en-US" dirty="0">
              <a:solidFill>
                <a:srgbClr val="7030A0"/>
              </a:solidFill>
            </a:rPr>
            <a:t>happens-before</a:t>
          </a:r>
          <a:r>
            <a:rPr lang="en-US" dirty="0"/>
            <a:t> relationships and lock-unlock relationships. Let </a:t>
          </a:r>
          <a:r>
            <a:rPr lang="en-US" i="1" dirty="0"/>
            <a:t>A </a:t>
          </a:r>
          <a:r>
            <a:rPr lang="en-US" i="0" dirty="0"/>
            <a:t>and </a:t>
          </a:r>
          <a:r>
            <a:rPr lang="en-US" i="1" dirty="0"/>
            <a:t>B</a:t>
          </a:r>
          <a:r>
            <a:rPr lang="en-US" i="0" dirty="0"/>
            <a:t> be memory access events.</a:t>
          </a:r>
          <a:r>
            <a:rPr lang="en-US" dirty="0"/>
            <a:t> </a:t>
          </a:r>
          <a:r>
            <a:rPr lang="en-US" i="1" dirty="0"/>
            <a:t>A </a:t>
          </a:r>
          <a:r>
            <a:rPr lang="en-US" i="0" dirty="0">
              <a:solidFill>
                <a:srgbClr val="C00000"/>
              </a:solidFill>
            </a:rPr>
            <a:t>happens before </a:t>
          </a:r>
          <a:r>
            <a:rPr lang="en-US" i="1" dirty="0"/>
            <a:t>B</a:t>
          </a:r>
          <a:r>
            <a:rPr lang="en-US" i="0" dirty="0"/>
            <a:t>, if </a:t>
          </a:r>
          <a:r>
            <a:rPr lang="en-US" i="1" dirty="0"/>
            <a:t>A </a:t>
          </a:r>
          <a:r>
            <a:rPr lang="en-US" i="0" dirty="0"/>
            <a:t>is a memory access in a critical section, then its lock is released and reacquired by the critical section that </a:t>
          </a:r>
          <a:r>
            <a:rPr lang="en-US" i="1" dirty="0"/>
            <a:t>B </a:t>
          </a:r>
          <a:r>
            <a:rPr lang="en-US" i="0" dirty="0"/>
            <a:t>is a part of.</a:t>
          </a:r>
          <a:endParaRPr lang="en-US" dirty="0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FD4388-C96A-45C6-95FD-3292400755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939C25-9F6A-42B5-BF11-82A88B61ACB7}">
      <dgm:prSet phldrT="[Text]"/>
      <dgm:spPr/>
      <dgm:t>
        <a:bodyPr/>
        <a:lstStyle/>
        <a:p>
          <a:r>
            <a:rPr lang="en-IN"/>
            <a:t>No deadlocks and chain blocking</a:t>
          </a:r>
        </a:p>
      </dgm:t>
    </dgm:pt>
    <dgm:pt modelId="{6AF5C2F5-A4F4-49C3-8147-F0F7D6D55B81}" type="parTrans" cxnId="{6B4A7134-88C4-41C9-9AB8-1982317D3CB3}">
      <dgm:prSet/>
      <dgm:spPr/>
      <dgm:t>
        <a:bodyPr/>
        <a:lstStyle/>
        <a:p>
          <a:endParaRPr lang="en-IN"/>
        </a:p>
      </dgm:t>
    </dgm:pt>
    <dgm:pt modelId="{C49D679A-2E47-4970-B90A-B936BD0A8A26}" type="sibTrans" cxnId="{6B4A7134-88C4-41C9-9AB8-1982317D3CB3}">
      <dgm:prSet/>
      <dgm:spPr/>
      <dgm:t>
        <a:bodyPr/>
        <a:lstStyle/>
        <a:p>
          <a:endParaRPr lang="en-IN"/>
        </a:p>
      </dgm:t>
    </dgm:pt>
    <dgm:pt modelId="{4264F39B-2083-4E13-A9E5-90F4470B5A5F}">
      <dgm:prSet phldrT="[Text]"/>
      <dgm:spPr/>
      <dgm:t>
        <a:bodyPr/>
        <a:lstStyle/>
        <a:p>
          <a:r>
            <a:rPr lang="en-IN"/>
            <a:t>Once a task </a:t>
          </a:r>
          <a:r>
            <a:rPr lang="en-IN">
              <a:solidFill>
                <a:srgbClr val="0070C0"/>
              </a:solidFill>
            </a:rPr>
            <a:t>acquires</a:t>
          </a:r>
          <a:r>
            <a:rPr lang="en-IN"/>
            <a:t> a resource, it does not </a:t>
          </a:r>
          <a:r>
            <a:rPr lang="en-IN">
              <a:solidFill>
                <a:srgbClr val="FF0000"/>
              </a:solidFill>
            </a:rPr>
            <a:t>undergo</a:t>
          </a:r>
          <a:r>
            <a:rPr lang="en-IN"/>
            <a:t> any more priority inversions.</a:t>
          </a:r>
        </a:p>
      </dgm:t>
    </dgm:pt>
    <dgm:pt modelId="{54F15B82-F58E-4D29-A9AB-9316E7760CE1}" type="parTrans" cxnId="{BFD260D1-D925-486B-A7A5-6A51D0875073}">
      <dgm:prSet/>
      <dgm:spPr/>
      <dgm:t>
        <a:bodyPr/>
        <a:lstStyle/>
        <a:p>
          <a:endParaRPr lang="en-IN"/>
        </a:p>
      </dgm:t>
    </dgm:pt>
    <dgm:pt modelId="{E315D2BE-9475-4278-B620-EDA74D9BF786}" type="sibTrans" cxnId="{BFD260D1-D925-486B-A7A5-6A51D0875073}">
      <dgm:prSet/>
      <dgm:spPr/>
      <dgm:t>
        <a:bodyPr/>
        <a:lstStyle/>
        <a:p>
          <a:endParaRPr lang="en-IN"/>
        </a:p>
      </dgm:t>
    </dgm:pt>
    <dgm:pt modelId="{D4912802-482F-4BFC-84AD-200BF33A3EBF}">
      <dgm:prSet phldrT="[Text]"/>
      <dgm:spPr/>
      <dgm:t>
        <a:bodyPr/>
        <a:lstStyle/>
        <a:p>
          <a:r>
            <a:rPr lang="en-IN"/>
            <a:t>Controlled priority inheritance</a:t>
          </a:r>
        </a:p>
      </dgm:t>
    </dgm:pt>
    <dgm:pt modelId="{456B83AE-F5B8-402E-8F29-FF99B48695C3}" type="parTrans" cxnId="{F2C50BCF-822F-4B3B-88EB-996B942E9140}">
      <dgm:prSet/>
      <dgm:spPr/>
      <dgm:t>
        <a:bodyPr/>
        <a:lstStyle/>
        <a:p>
          <a:endParaRPr lang="en-IN"/>
        </a:p>
      </dgm:t>
    </dgm:pt>
    <dgm:pt modelId="{64CEB6E8-B77C-4946-99C7-7FB6F705FE00}" type="sibTrans" cxnId="{F2C50BCF-822F-4B3B-88EB-996B942E9140}">
      <dgm:prSet/>
      <dgm:spPr/>
      <dgm:t>
        <a:bodyPr/>
        <a:lstStyle/>
        <a:p>
          <a:endParaRPr lang="en-IN"/>
        </a:p>
      </dgm:t>
    </dgm:pt>
    <dgm:pt modelId="{D0500D0A-334B-4C99-A587-738F89C7C12F}">
      <dgm:prSet phldrT="[Text]"/>
      <dgm:spPr/>
      <dgm:t>
        <a:bodyPr/>
        <a:lstStyle/>
        <a:p>
          <a:r>
            <a:rPr lang="en-IN"/>
            <a:t>We look at the actual </a:t>
          </a:r>
          <a:r>
            <a:rPr lang="en-IN">
              <a:solidFill>
                <a:srgbClr val="FF0000"/>
              </a:solidFill>
            </a:rPr>
            <a:t>pattern</a:t>
          </a:r>
          <a:r>
            <a:rPr lang="en-IN"/>
            <a:t> of resource usage. </a:t>
          </a:r>
        </a:p>
      </dgm:t>
    </dgm:pt>
    <dgm:pt modelId="{CAF1D1BB-718D-4BBB-AF52-B40DA6144DBA}" type="parTrans" cxnId="{2588C928-DF1A-41D3-913B-A4B6DCF4C677}">
      <dgm:prSet/>
      <dgm:spPr/>
      <dgm:t>
        <a:bodyPr/>
        <a:lstStyle/>
        <a:p>
          <a:endParaRPr lang="en-IN"/>
        </a:p>
      </dgm:t>
    </dgm:pt>
    <dgm:pt modelId="{44AF2AA3-3D5A-4C12-995E-88B3407C0892}" type="sibTrans" cxnId="{2588C928-DF1A-41D3-913B-A4B6DCF4C677}">
      <dgm:prSet/>
      <dgm:spPr/>
      <dgm:t>
        <a:bodyPr/>
        <a:lstStyle/>
        <a:p>
          <a:endParaRPr lang="en-IN"/>
        </a:p>
      </dgm:t>
    </dgm:pt>
    <dgm:pt modelId="{A267816B-53C1-4D63-B1CD-2628EABEA134}">
      <dgm:prSet phldrT="[Text]"/>
      <dgm:spPr/>
      <dgm:t>
        <a:bodyPr/>
        <a:lstStyle/>
        <a:p>
          <a:r>
            <a:rPr lang="en-IN"/>
            <a:t>This breaks the </a:t>
          </a:r>
          <a:r>
            <a:rPr lang="en-IN">
              <a:solidFill>
                <a:srgbClr val="C00000"/>
              </a:solidFill>
            </a:rPr>
            <a:t>symmetry</a:t>
          </a:r>
          <a:r>
            <a:rPr lang="en-IN"/>
            <a:t> and thus </a:t>
          </a:r>
          <a:r>
            <a:rPr lang="en-IN">
              <a:solidFill>
                <a:srgbClr val="7030A0"/>
              </a:solidFill>
            </a:rPr>
            <a:t>deadlocks</a:t>
          </a:r>
          <a:r>
            <a:rPr lang="en-IN"/>
            <a:t> are not possible. </a:t>
          </a:r>
        </a:p>
      </dgm:t>
    </dgm:pt>
    <dgm:pt modelId="{DECD5460-5403-456D-9109-1197A658F018}" type="parTrans" cxnId="{EAAA1950-A4DE-4909-8999-9563559D0D74}">
      <dgm:prSet/>
      <dgm:spPr/>
      <dgm:t>
        <a:bodyPr/>
        <a:lstStyle/>
        <a:p>
          <a:endParaRPr lang="en-IN"/>
        </a:p>
      </dgm:t>
    </dgm:pt>
    <dgm:pt modelId="{E59D72D7-C4AF-43D7-96DB-0D5542852932}" type="sibTrans" cxnId="{EAAA1950-A4DE-4909-8999-9563559D0D74}">
      <dgm:prSet/>
      <dgm:spPr/>
      <dgm:t>
        <a:bodyPr/>
        <a:lstStyle/>
        <a:p>
          <a:endParaRPr lang="en-IN"/>
        </a:p>
      </dgm:t>
    </dgm:pt>
    <dgm:pt modelId="{83385AAB-1B78-41CD-BA6E-711046432A71}">
      <dgm:prSet phldrT="[Text]"/>
      <dgm:spPr/>
      <dgm:t>
        <a:bodyPr/>
        <a:lstStyle/>
        <a:p>
          <a:r>
            <a:rPr lang="en-IN"/>
            <a:t>We don’t design a </a:t>
          </a:r>
          <a:r>
            <a:rPr lang="en-IN">
              <a:solidFill>
                <a:srgbClr val="00B050"/>
              </a:solidFill>
            </a:rPr>
            <a:t>protocol</a:t>
          </a:r>
          <a:r>
            <a:rPr lang="en-IN"/>
            <a:t> assuming the theoretical </a:t>
          </a:r>
          <a:r>
            <a:rPr lang="en-IN">
              <a:solidFill>
                <a:srgbClr val="C00000"/>
              </a:solidFill>
            </a:rPr>
            <a:t>worst-case</a:t>
          </a:r>
          <a:r>
            <a:rPr lang="en-IN"/>
            <a:t>.</a:t>
          </a:r>
        </a:p>
      </dgm:t>
    </dgm:pt>
    <dgm:pt modelId="{CC0CA3B4-DED3-4DE4-BE16-DAC7AA04EDEF}" type="parTrans" cxnId="{7E9F867C-684E-4606-9087-686FB03D7BE1}">
      <dgm:prSet/>
      <dgm:spPr/>
      <dgm:t>
        <a:bodyPr/>
        <a:lstStyle/>
        <a:p>
          <a:endParaRPr lang="en-IN"/>
        </a:p>
      </dgm:t>
    </dgm:pt>
    <dgm:pt modelId="{097B7C16-1473-44B7-89F2-08A4AEED4F7E}" type="sibTrans" cxnId="{7E9F867C-684E-4606-9087-686FB03D7BE1}">
      <dgm:prSet/>
      <dgm:spPr/>
      <dgm:t>
        <a:bodyPr/>
        <a:lstStyle/>
        <a:p>
          <a:endParaRPr lang="en-IN"/>
        </a:p>
      </dgm:t>
    </dgm:pt>
    <dgm:pt modelId="{1B52C364-F454-47E5-945D-6C0B90043A2F}" type="pres">
      <dgm:prSet presAssocID="{E4FD4388-C96A-45C6-95FD-329240075507}" presName="linear" presStyleCnt="0">
        <dgm:presLayoutVars>
          <dgm:animLvl val="lvl"/>
          <dgm:resizeHandles val="exact"/>
        </dgm:presLayoutVars>
      </dgm:prSet>
      <dgm:spPr/>
    </dgm:pt>
    <dgm:pt modelId="{3876F339-CAE0-4A3B-ACD3-53659545B680}" type="pres">
      <dgm:prSet presAssocID="{CC939C25-9F6A-42B5-BF11-82A88B61AC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A60B65-4200-4018-8057-CE61C24C65DA}" type="pres">
      <dgm:prSet presAssocID="{CC939C25-9F6A-42B5-BF11-82A88B61ACB7}" presName="childText" presStyleLbl="revTx" presStyleIdx="0" presStyleCnt="2">
        <dgm:presLayoutVars>
          <dgm:bulletEnabled val="1"/>
        </dgm:presLayoutVars>
      </dgm:prSet>
      <dgm:spPr/>
    </dgm:pt>
    <dgm:pt modelId="{2B77AA97-4320-4C28-B15A-B94518C9DC31}" type="pres">
      <dgm:prSet presAssocID="{D4912802-482F-4BFC-84AD-200BF33A3E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1EC93A2-1ACE-4D8E-926B-73684D054ECE}" type="pres">
      <dgm:prSet presAssocID="{D4912802-482F-4BFC-84AD-200BF33A3E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588C928-DF1A-41D3-913B-A4B6DCF4C677}" srcId="{D4912802-482F-4BFC-84AD-200BF33A3EBF}" destId="{D0500D0A-334B-4C99-A587-738F89C7C12F}" srcOrd="0" destOrd="0" parTransId="{CAF1D1BB-718D-4BBB-AF52-B40DA6144DBA}" sibTransId="{44AF2AA3-3D5A-4C12-995E-88B3407C0892}"/>
    <dgm:cxn modelId="{6B4A7134-88C4-41C9-9AB8-1982317D3CB3}" srcId="{E4FD4388-C96A-45C6-95FD-329240075507}" destId="{CC939C25-9F6A-42B5-BF11-82A88B61ACB7}" srcOrd="0" destOrd="0" parTransId="{6AF5C2F5-A4F4-49C3-8147-F0F7D6D55B81}" sibTransId="{C49D679A-2E47-4970-B90A-B936BD0A8A26}"/>
    <dgm:cxn modelId="{B82BFF5C-746E-4B15-A418-EE39AF197730}" type="presOf" srcId="{D0500D0A-334B-4C99-A587-738F89C7C12F}" destId="{F1EC93A2-1ACE-4D8E-926B-73684D054ECE}" srcOrd="0" destOrd="0" presId="urn:microsoft.com/office/officeart/2005/8/layout/vList2"/>
    <dgm:cxn modelId="{86BBD868-5CF9-4695-8CD7-1A3BA1BA2DCA}" type="presOf" srcId="{A267816B-53C1-4D63-B1CD-2628EABEA134}" destId="{FDA60B65-4200-4018-8057-CE61C24C65DA}" srcOrd="0" destOrd="1" presId="urn:microsoft.com/office/officeart/2005/8/layout/vList2"/>
    <dgm:cxn modelId="{EAAA1950-A4DE-4909-8999-9563559D0D74}" srcId="{CC939C25-9F6A-42B5-BF11-82A88B61ACB7}" destId="{A267816B-53C1-4D63-B1CD-2628EABEA134}" srcOrd="1" destOrd="0" parTransId="{DECD5460-5403-456D-9109-1197A658F018}" sibTransId="{E59D72D7-C4AF-43D7-96DB-0D5542852932}"/>
    <dgm:cxn modelId="{30353A57-84F8-4A60-9C7D-70608042C709}" type="presOf" srcId="{E4FD4388-C96A-45C6-95FD-329240075507}" destId="{1B52C364-F454-47E5-945D-6C0B90043A2F}" srcOrd="0" destOrd="0" presId="urn:microsoft.com/office/officeart/2005/8/layout/vList2"/>
    <dgm:cxn modelId="{A3FFF859-D9E9-448D-A8D5-1003928A36DB}" type="presOf" srcId="{83385AAB-1B78-41CD-BA6E-711046432A71}" destId="{F1EC93A2-1ACE-4D8E-926B-73684D054ECE}" srcOrd="0" destOrd="1" presId="urn:microsoft.com/office/officeart/2005/8/layout/vList2"/>
    <dgm:cxn modelId="{7E9F867C-684E-4606-9087-686FB03D7BE1}" srcId="{D4912802-482F-4BFC-84AD-200BF33A3EBF}" destId="{83385AAB-1B78-41CD-BA6E-711046432A71}" srcOrd="1" destOrd="0" parTransId="{CC0CA3B4-DED3-4DE4-BE16-DAC7AA04EDEF}" sibTransId="{097B7C16-1473-44B7-89F2-08A4AEED4F7E}"/>
    <dgm:cxn modelId="{549466A2-94C2-403E-8F87-C244B13BB7FC}" type="presOf" srcId="{4264F39B-2083-4E13-A9E5-90F4470B5A5F}" destId="{FDA60B65-4200-4018-8057-CE61C24C65DA}" srcOrd="0" destOrd="0" presId="urn:microsoft.com/office/officeart/2005/8/layout/vList2"/>
    <dgm:cxn modelId="{7A61E9B4-9454-489B-AD1D-91722EDC7DD2}" type="presOf" srcId="{CC939C25-9F6A-42B5-BF11-82A88B61ACB7}" destId="{3876F339-CAE0-4A3B-ACD3-53659545B680}" srcOrd="0" destOrd="0" presId="urn:microsoft.com/office/officeart/2005/8/layout/vList2"/>
    <dgm:cxn modelId="{F2C50BCF-822F-4B3B-88EB-996B942E9140}" srcId="{E4FD4388-C96A-45C6-95FD-329240075507}" destId="{D4912802-482F-4BFC-84AD-200BF33A3EBF}" srcOrd="1" destOrd="0" parTransId="{456B83AE-F5B8-402E-8F29-FF99B48695C3}" sibTransId="{64CEB6E8-B77C-4946-99C7-7FB6F705FE00}"/>
    <dgm:cxn modelId="{BFD260D1-D925-486B-A7A5-6A51D0875073}" srcId="{CC939C25-9F6A-42B5-BF11-82A88B61ACB7}" destId="{4264F39B-2083-4E13-A9E5-90F4470B5A5F}" srcOrd="0" destOrd="0" parTransId="{54F15B82-F58E-4D29-A9AB-9316E7760CE1}" sibTransId="{E315D2BE-9475-4278-B620-EDA74D9BF786}"/>
    <dgm:cxn modelId="{4B2FF0F0-27F5-4B1E-8686-9C90D210461F}" type="presOf" srcId="{D4912802-482F-4BFC-84AD-200BF33A3EBF}" destId="{2B77AA97-4320-4C28-B15A-B94518C9DC31}" srcOrd="0" destOrd="0" presId="urn:microsoft.com/office/officeart/2005/8/layout/vList2"/>
    <dgm:cxn modelId="{3E12D351-5893-4B8C-94A8-4DB7108EDBC1}" type="presParOf" srcId="{1B52C364-F454-47E5-945D-6C0B90043A2F}" destId="{3876F339-CAE0-4A3B-ACD3-53659545B680}" srcOrd="0" destOrd="0" presId="urn:microsoft.com/office/officeart/2005/8/layout/vList2"/>
    <dgm:cxn modelId="{D777EE6C-3A8B-46D0-B936-F1D0F9405686}" type="presParOf" srcId="{1B52C364-F454-47E5-945D-6C0B90043A2F}" destId="{FDA60B65-4200-4018-8057-CE61C24C65DA}" srcOrd="1" destOrd="0" presId="urn:microsoft.com/office/officeart/2005/8/layout/vList2"/>
    <dgm:cxn modelId="{CFD2D8C1-086B-4FFF-A643-9C3E1FC966BD}" type="presParOf" srcId="{1B52C364-F454-47E5-945D-6C0B90043A2F}" destId="{2B77AA97-4320-4C28-B15A-B94518C9DC31}" srcOrd="2" destOrd="0" presId="urn:microsoft.com/office/officeart/2005/8/layout/vList2"/>
    <dgm:cxn modelId="{AFD4E890-5C3D-4CFA-8B03-C7252AD3576E}" type="presParOf" srcId="{1B52C364-F454-47E5-945D-6C0B90043A2F}" destId="{F1EC93A2-1ACE-4D8E-926B-73684D054E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 is holding on to a </a:t>
          </a:r>
          <a:r>
            <a:rPr lang="en-US" b="1" dirty="0">
              <a:solidFill>
                <a:srgbClr val="7030A0"/>
              </a:solidFill>
            </a:rPr>
            <a:t>lock</a:t>
          </a:r>
          <a:r>
            <a:rPr lang="en-US" dirty="0"/>
            <a:t> and waiting for the other one.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rgbClr val="FF0000"/>
              </a:solidFill>
            </a:rPr>
            <a:t>lock</a:t>
          </a:r>
          <a:r>
            <a:rPr lang="en-US" dirty="0"/>
            <a:t> cannot be taken away from a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 dirty="0"/>
            <a:t>A </a:t>
          </a:r>
          <a:r>
            <a:rPr lang="en-US" dirty="0">
              <a:solidFill>
                <a:srgbClr val="FF0000"/>
              </a:solidFill>
            </a:rPr>
            <a:t>lock</a:t>
          </a:r>
          <a:r>
            <a:rPr lang="en-US" dirty="0"/>
            <a:t> can be held by only a </a:t>
          </a:r>
          <a:r>
            <a:rPr lang="en-US" dirty="0">
              <a:solidFill>
                <a:srgbClr val="00B050"/>
              </a:solidFill>
            </a:rPr>
            <a:t>single</a:t>
          </a:r>
          <a:r>
            <a:rPr lang="en-US" dirty="0"/>
            <a:t> </a:t>
          </a:r>
          <a:r>
            <a:rPr lang="en-US" dirty="0">
              <a:solidFill>
                <a:srgbClr val="C00000"/>
              </a:solidFill>
            </a:rPr>
            <a:t>thread</a:t>
          </a:r>
          <a:r>
            <a:rPr lang="en-US" dirty="0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 dirty="0"/>
            <a:t>If a thread is waiting for a resources for too </a:t>
          </a:r>
          <a:r>
            <a:rPr lang="en-US" dirty="0">
              <a:solidFill>
                <a:srgbClr val="FF0000"/>
              </a:solidFill>
            </a:rPr>
            <a:t>long</a:t>
          </a:r>
          <a:r>
            <a:rPr lang="en-US" dirty="0"/>
            <a:t>, release the </a:t>
          </a:r>
          <a:r>
            <a:rPr lang="en-US" dirty="0">
              <a:solidFill>
                <a:srgbClr val="C00000"/>
              </a:solidFill>
            </a:rPr>
            <a:t>resources</a:t>
          </a:r>
          <a:r>
            <a:rPr lang="en-US" dirty="0"/>
            <a:t> that it holds.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 dirty="0"/>
            <a:t>Resources can be </a:t>
          </a:r>
          <a:r>
            <a:rPr lang="en-US" dirty="0">
              <a:solidFill>
                <a:srgbClr val="C00000"/>
              </a:solidFill>
            </a:rPr>
            <a:t>taken</a:t>
          </a:r>
          <a:r>
            <a:rPr lang="en-US" dirty="0"/>
            <a:t> away from threads by the OS.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 dirty="0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 locks in a given </a:t>
          </a:r>
          <a:r>
            <a:rPr lang="en-US" dirty="0">
              <a:solidFill>
                <a:srgbClr val="00B050"/>
              </a:solidFill>
            </a:rPr>
            <a:t>order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pre-emption,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task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 </a:t>
          </a:r>
          <a:r>
            <a:rPr lang="en-IN" sz="2300" i="1" kern="1200" err="1"/>
            <a:t>req</a:t>
          </a:r>
          <a:r>
            <a:rPr lang="en-IN" sz="2300" i="1" kern="1200"/>
            <a:t>[] </a:t>
          </a:r>
          <a:r>
            <a:rPr lang="en-IN" sz="2300" i="0" kern="1200"/>
            <a:t>array is an </a:t>
          </a:r>
          <a:r>
            <a:rPr lang="en-IN" sz="2300" i="0" kern="1200">
              <a:solidFill>
                <a:srgbClr val="FF0000"/>
              </a:solidFill>
            </a:rPr>
            <a:t>array</a:t>
          </a:r>
          <a:r>
            <a:rPr lang="en-IN" sz="2300" i="0" kern="1200"/>
            <a:t> of resource requests for array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. If </a:t>
          </a:r>
          <a:r>
            <a:rPr lang="en-IN" sz="2300" i="0" kern="1200" err="1"/>
            <a:t>req</a:t>
          </a:r>
          <a:r>
            <a:rPr lang="en-IN" sz="2300" i="0" kern="1200"/>
            <a:t>[j] = k, then it means that process </a:t>
          </a:r>
          <a:r>
            <a:rPr lang="en-IN" sz="2300" i="1" kern="1200" err="1"/>
            <a:t>i</a:t>
          </a:r>
          <a:r>
            <a:rPr lang="en-IN" sz="2300" i="1" kern="1200"/>
            <a:t> </a:t>
          </a:r>
          <a:r>
            <a:rPr lang="en-IN" sz="2300" i="0" kern="1200"/>
            <a:t>needs </a:t>
          </a:r>
          <a:r>
            <a:rPr lang="en-IN" sz="2300" i="1" kern="1200"/>
            <a:t>k </a:t>
          </a:r>
          <a:r>
            <a:rPr lang="en-IN" sz="2300" i="0" kern="1200">
              <a:solidFill>
                <a:srgbClr val="0070C0"/>
              </a:solidFill>
            </a:rPr>
            <a:t>copies</a:t>
          </a:r>
          <a:r>
            <a:rPr lang="en-IN" sz="2300" i="0" kern="1200"/>
            <a:t> of </a:t>
          </a:r>
          <a:r>
            <a:rPr lang="en-IN" sz="2300" i="0" kern="1200">
              <a:solidFill>
                <a:srgbClr val="C00000"/>
              </a:solidFill>
            </a:rPr>
            <a:t>resource</a:t>
          </a:r>
          <a:r>
            <a:rPr lang="en-IN" sz="2300" i="0" kern="1200"/>
            <a:t> </a:t>
          </a:r>
          <a:r>
            <a:rPr lang="en-IN" sz="2300" i="1" kern="1200"/>
            <a:t>j. </a:t>
          </a:r>
          <a:r>
            <a:rPr lang="en-IN" sz="2300" i="0" kern="1200"/>
            <a:t> </a:t>
          </a:r>
          <a:endParaRPr lang="en-IN" sz="2300" kern="120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If </a:t>
          </a:r>
          <a:r>
            <a:rPr lang="en-IN" sz="2300" kern="1200" err="1"/>
            <a:t>req</a:t>
          </a:r>
          <a:r>
            <a:rPr lang="en-IN" sz="2300" kern="1200"/>
            <a:t> &gt;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][…], then the </a:t>
          </a:r>
          <a:r>
            <a:rPr lang="en-IN" sz="2300" kern="120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If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&gt; </a:t>
          </a:r>
          <a:r>
            <a:rPr lang="en-IN" sz="2300" kern="120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IN" sz="2300" kern="1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= </a:t>
          </a:r>
          <a:r>
            <a:rPr lang="en-IN" sz="2300" kern="1200" err="1">
              <a:solidFill>
                <a:srgbClr val="00B050"/>
              </a:solidFill>
            </a:rPr>
            <a:t>avlbl</a:t>
          </a:r>
          <a:r>
            <a:rPr lang="en-IN" sz="2300" kern="1200"/>
            <a:t> - </a:t>
          </a:r>
          <a:r>
            <a:rPr lang="en-IN" sz="2300" kern="1200" err="1"/>
            <a:t>req</a:t>
          </a:r>
          <a:endParaRPr lang="en-IN" sz="2300" kern="120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=</a:t>
          </a:r>
          <a:r>
            <a:rPr lang="en-IN" sz="2300" kern="1200">
              <a:solidFill>
                <a:srgbClr val="0070C0"/>
              </a:solidFill>
            </a:rPr>
            <a:t> </a:t>
          </a:r>
          <a:r>
            <a:rPr lang="en-IN" sz="2300" kern="1200" err="1">
              <a:solidFill>
                <a:srgbClr val="0070C0"/>
              </a:solidFill>
            </a:rPr>
            <a:t>acq</a:t>
          </a:r>
          <a:r>
            <a:rPr lang="en-IN" sz="2300" kern="1200">
              <a:solidFill>
                <a:srgbClr val="0070C0"/>
              </a:solidFill>
            </a:rPr>
            <a:t>[</a:t>
          </a:r>
          <a:r>
            <a:rPr lang="en-IN" sz="2300" kern="1200" err="1">
              <a:solidFill>
                <a:srgbClr val="0070C0"/>
              </a:solidFill>
            </a:rPr>
            <a:t>i</a:t>
          </a:r>
          <a:r>
            <a:rPr lang="en-IN" sz="2300" kern="1200">
              <a:solidFill>
                <a:srgbClr val="0070C0"/>
              </a:solidFill>
            </a:rPr>
            <a:t>][…] </a:t>
          </a:r>
          <a:r>
            <a:rPr lang="en-IN" sz="2300" kern="1200">
              <a:solidFill>
                <a:schemeClr val="tx1"/>
              </a:solidFill>
            </a:rPr>
            <a:t>+ </a:t>
          </a:r>
          <a:r>
            <a:rPr lang="en-IN" sz="2300" kern="1200" err="1">
              <a:solidFill>
                <a:schemeClr val="tx1"/>
              </a:solidFill>
            </a:rPr>
            <a:t>req</a:t>
          </a:r>
          <a:r>
            <a:rPr lang="en-IN" sz="2300" kern="120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solidFill>
                <a:schemeClr val="tx1"/>
              </a:solidFill>
            </a:rPr>
            <a:t>need[</a:t>
          </a:r>
          <a:r>
            <a:rPr lang="en-IN" sz="2300" kern="1200" err="1">
              <a:solidFill>
                <a:schemeClr val="tx1"/>
              </a:solidFill>
            </a:rPr>
            <a:t>i</a:t>
          </a:r>
          <a:r>
            <a:rPr lang="en-IN" sz="2300" kern="1200">
              <a:solidFill>
                <a:schemeClr val="tx1"/>
              </a:solidFill>
            </a:rPr>
            <a:t>][…]</a:t>
          </a:r>
          <a:r>
            <a:rPr lang="en-IN" sz="2300" kern="1200" baseline="0">
              <a:solidFill>
                <a:schemeClr val="tx1"/>
              </a:solidFill>
            </a:rPr>
            <a:t> = need[</a:t>
          </a:r>
          <a:r>
            <a:rPr lang="en-IN" sz="2300" kern="1200" baseline="0" err="1">
              <a:solidFill>
                <a:schemeClr val="tx1"/>
              </a:solidFill>
            </a:rPr>
            <a:t>i</a:t>
          </a:r>
          <a:r>
            <a:rPr lang="en-IN" sz="2300" kern="1200" baseline="0">
              <a:solidFill>
                <a:schemeClr val="tx1"/>
              </a:solidFill>
            </a:rPr>
            <a:t>][…] – </a:t>
          </a:r>
          <a:r>
            <a:rPr lang="en-IN" sz="2300" kern="1200" baseline="0" err="1">
              <a:solidFill>
                <a:schemeClr val="tx1"/>
              </a:solidFill>
            </a:rPr>
            <a:t>req</a:t>
          </a:r>
          <a:endParaRPr lang="en-IN" sz="2300" kern="120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48384"/>
          <a:ext cx="9173260" cy="6475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1613" y="179997"/>
        <a:ext cx="9110034" cy="584369"/>
      </dsp:txXfrm>
    </dsp:sp>
    <dsp:sp modelId="{EF32300E-99CD-472A-945E-85BFA3BC0C9F}">
      <dsp:nvSpPr>
        <dsp:cNvPr id="0" name=""/>
        <dsp:cNvSpPr/>
      </dsp:nvSpPr>
      <dsp:spPr>
        <a:xfrm>
          <a:off x="0" y="795979"/>
          <a:ext cx="91732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25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At least one of the threads writes to the shared variable</a:t>
          </a:r>
        </a:p>
      </dsp:txBody>
      <dsp:txXfrm>
        <a:off x="0" y="795979"/>
        <a:ext cx="9173260" cy="447120"/>
      </dsp:txXfrm>
    </dsp:sp>
    <dsp:sp modelId="{BCF9CA94-AFBA-4D0D-9106-E6320535A4AF}">
      <dsp:nvSpPr>
        <dsp:cNvPr id="0" name=""/>
        <dsp:cNvSpPr/>
      </dsp:nvSpPr>
      <dsp:spPr>
        <a:xfrm>
          <a:off x="0" y="1243099"/>
          <a:ext cx="9173260" cy="64759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Concurrent accesses</a:t>
          </a:r>
        </a:p>
      </dsp:txBody>
      <dsp:txXfrm>
        <a:off x="31613" y="1274712"/>
        <a:ext cx="9110034" cy="584369"/>
      </dsp:txXfrm>
    </dsp:sp>
    <dsp:sp modelId="{F2ED82A1-5816-464F-81A1-C4AB09238BB2}">
      <dsp:nvSpPr>
        <dsp:cNvPr id="0" name=""/>
        <dsp:cNvSpPr/>
      </dsp:nvSpPr>
      <dsp:spPr>
        <a:xfrm>
          <a:off x="0" y="1890694"/>
          <a:ext cx="9173260" cy="1536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25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Both the accesses are happening roughly at the </a:t>
          </a:r>
          <a:r>
            <a:rPr lang="en-US" sz="2100" kern="1200">
              <a:solidFill>
                <a:srgbClr val="FF0000"/>
              </a:solidFill>
            </a:rPr>
            <a:t>same time</a:t>
          </a:r>
          <a:r>
            <a:rPr lang="en-US" sz="2100" kern="1200"/>
            <a:t>. There is a more precise </a:t>
          </a:r>
          <a:r>
            <a:rPr lang="en-US" sz="2100" kern="1200">
              <a:solidFill>
                <a:srgbClr val="00B050"/>
              </a:solidFill>
            </a:rPr>
            <a:t>definition</a:t>
          </a:r>
          <a:r>
            <a:rPr lang="en-US" sz="2100" kern="1200"/>
            <a:t> that uses the notion of </a:t>
          </a:r>
          <a:r>
            <a:rPr lang="en-US" sz="2100" kern="1200">
              <a:solidFill>
                <a:srgbClr val="7030A0"/>
              </a:solidFill>
            </a:rPr>
            <a:t>happens-before</a:t>
          </a:r>
          <a:r>
            <a:rPr lang="en-US" sz="2100" kern="1200"/>
            <a:t> relationships and lock-unlock relationships. Let </a:t>
          </a:r>
          <a:r>
            <a:rPr lang="en-US" sz="2100" i="1" kern="1200"/>
            <a:t>A </a:t>
          </a:r>
          <a:r>
            <a:rPr lang="en-US" sz="2100" i="0" kern="1200"/>
            <a:t>and </a:t>
          </a:r>
          <a:r>
            <a:rPr lang="en-US" sz="2100" i="1" kern="1200"/>
            <a:t>B</a:t>
          </a:r>
          <a:r>
            <a:rPr lang="en-US" sz="2100" i="0" kern="1200"/>
            <a:t> be memory access events.</a:t>
          </a:r>
          <a:r>
            <a:rPr lang="en-US" sz="2100" kern="1200"/>
            <a:t> </a:t>
          </a:r>
          <a:r>
            <a:rPr lang="en-US" sz="2100" i="1" kern="1200"/>
            <a:t>A </a:t>
          </a:r>
          <a:r>
            <a:rPr lang="en-US" sz="2100" i="0" kern="1200">
              <a:solidFill>
                <a:srgbClr val="C00000"/>
              </a:solidFill>
            </a:rPr>
            <a:t>happens before </a:t>
          </a:r>
          <a:r>
            <a:rPr lang="en-US" sz="2100" i="1" kern="1200"/>
            <a:t>B</a:t>
          </a:r>
          <a:r>
            <a:rPr lang="en-US" sz="2100" i="0" kern="1200"/>
            <a:t>, if </a:t>
          </a:r>
          <a:r>
            <a:rPr lang="en-US" sz="2100" i="1" kern="1200"/>
            <a:t>A </a:t>
          </a:r>
          <a:r>
            <a:rPr lang="en-US" sz="2100" i="0" kern="1200"/>
            <a:t>is a memory access in a critical section, then its lock is released and reacquired by the critical section that </a:t>
          </a:r>
          <a:r>
            <a:rPr lang="en-US" sz="2100" i="1" kern="1200"/>
            <a:t>B </a:t>
          </a:r>
          <a:r>
            <a:rPr lang="en-US" sz="2100" i="0" kern="1200"/>
            <a:t>is a part of.</a:t>
          </a:r>
          <a:endParaRPr lang="en-US" sz="2100" kern="1200"/>
        </a:p>
      </dsp:txBody>
      <dsp:txXfrm>
        <a:off x="0" y="1890694"/>
        <a:ext cx="9173260" cy="15369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6F339-CAE0-4A3B-ACD3-53659545B680}">
      <dsp:nvSpPr>
        <dsp:cNvPr id="0" name=""/>
        <dsp:cNvSpPr/>
      </dsp:nvSpPr>
      <dsp:spPr>
        <a:xfrm>
          <a:off x="0" y="53806"/>
          <a:ext cx="9224264" cy="7915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No deadlocks and chain blocking</a:t>
          </a:r>
        </a:p>
      </dsp:txBody>
      <dsp:txXfrm>
        <a:off x="38638" y="92444"/>
        <a:ext cx="9146988" cy="714229"/>
      </dsp:txXfrm>
    </dsp:sp>
    <dsp:sp modelId="{FDA60B65-4200-4018-8057-CE61C24C65DA}">
      <dsp:nvSpPr>
        <dsp:cNvPr id="0" name=""/>
        <dsp:cNvSpPr/>
      </dsp:nvSpPr>
      <dsp:spPr>
        <a:xfrm>
          <a:off x="0" y="84531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Once a task </a:t>
          </a:r>
          <a:r>
            <a:rPr lang="en-IN" sz="2600" kern="1200">
              <a:solidFill>
                <a:srgbClr val="0070C0"/>
              </a:solidFill>
            </a:rPr>
            <a:t>acquires</a:t>
          </a:r>
          <a:r>
            <a:rPr lang="en-IN" sz="2600" kern="1200"/>
            <a:t> a resource, it does not </a:t>
          </a:r>
          <a:r>
            <a:rPr lang="en-IN" sz="2600" kern="1200">
              <a:solidFill>
                <a:srgbClr val="FF0000"/>
              </a:solidFill>
            </a:rPr>
            <a:t>undergo</a:t>
          </a:r>
          <a:r>
            <a:rPr lang="en-IN" sz="2600" kern="1200"/>
            <a:t> any more priority inversions.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This breaks the </a:t>
          </a:r>
          <a:r>
            <a:rPr lang="en-IN" sz="2600" kern="1200">
              <a:solidFill>
                <a:srgbClr val="C00000"/>
              </a:solidFill>
            </a:rPr>
            <a:t>symmetry</a:t>
          </a:r>
          <a:r>
            <a:rPr lang="en-IN" sz="2600" kern="1200"/>
            <a:t> and thus </a:t>
          </a:r>
          <a:r>
            <a:rPr lang="en-IN" sz="2600" kern="1200">
              <a:solidFill>
                <a:srgbClr val="7030A0"/>
              </a:solidFill>
            </a:rPr>
            <a:t>deadlocks</a:t>
          </a:r>
          <a:r>
            <a:rPr lang="en-IN" sz="2600" kern="1200"/>
            <a:t> are not possible. </a:t>
          </a:r>
        </a:p>
      </dsp:txBody>
      <dsp:txXfrm>
        <a:off x="0" y="845311"/>
        <a:ext cx="9224264" cy="1263735"/>
      </dsp:txXfrm>
    </dsp:sp>
    <dsp:sp modelId="{2B77AA97-4320-4C28-B15A-B94518C9DC31}">
      <dsp:nvSpPr>
        <dsp:cNvPr id="0" name=""/>
        <dsp:cNvSpPr/>
      </dsp:nvSpPr>
      <dsp:spPr>
        <a:xfrm>
          <a:off x="0" y="2109046"/>
          <a:ext cx="9224264" cy="7915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Controlled priority inheritance</a:t>
          </a:r>
        </a:p>
      </dsp:txBody>
      <dsp:txXfrm>
        <a:off x="38638" y="2147684"/>
        <a:ext cx="9146988" cy="714229"/>
      </dsp:txXfrm>
    </dsp:sp>
    <dsp:sp modelId="{F1EC93A2-1ACE-4D8E-926B-73684D054ECE}">
      <dsp:nvSpPr>
        <dsp:cNvPr id="0" name=""/>
        <dsp:cNvSpPr/>
      </dsp:nvSpPr>
      <dsp:spPr>
        <a:xfrm>
          <a:off x="0" y="2900551"/>
          <a:ext cx="9224264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870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look at the actual </a:t>
          </a:r>
          <a:r>
            <a:rPr lang="en-IN" sz="2600" kern="1200">
              <a:solidFill>
                <a:srgbClr val="FF0000"/>
              </a:solidFill>
            </a:rPr>
            <a:t>pattern</a:t>
          </a:r>
          <a:r>
            <a:rPr lang="en-IN" sz="2600" kern="1200"/>
            <a:t> of resource usage.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600" kern="1200"/>
            <a:t>We don’t design a </a:t>
          </a:r>
          <a:r>
            <a:rPr lang="en-IN" sz="2600" kern="1200">
              <a:solidFill>
                <a:srgbClr val="00B050"/>
              </a:solidFill>
            </a:rPr>
            <a:t>protocol</a:t>
          </a:r>
          <a:r>
            <a:rPr lang="en-IN" sz="2600" kern="1200"/>
            <a:t> assuming the theoretical </a:t>
          </a:r>
          <a:r>
            <a:rPr lang="en-IN" sz="2600" kern="1200">
              <a:solidFill>
                <a:srgbClr val="C00000"/>
              </a:solidFill>
            </a:rPr>
            <a:t>worst-case</a:t>
          </a:r>
          <a:r>
            <a:rPr lang="en-IN" sz="2600" kern="1200"/>
            <a:t>.</a:t>
          </a:r>
        </a:p>
      </dsp:txBody>
      <dsp:txXfrm>
        <a:off x="0" y="2900551"/>
        <a:ext cx="9224264" cy="1263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84409"/>
          <a:ext cx="1087538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99872" rIns="84405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 </a:t>
          </a:r>
          <a:r>
            <a:rPr lang="en-US" sz="2400" kern="1200" dirty="0">
              <a:solidFill>
                <a:srgbClr val="C00000"/>
              </a:solidFill>
            </a:rPr>
            <a:t>thread</a:t>
          </a:r>
          <a:r>
            <a:rPr lang="en-US" sz="2400" kern="1200" dirty="0"/>
            <a:t> is holding on to a </a:t>
          </a:r>
          <a:r>
            <a:rPr lang="en-US" sz="2400" b="1" kern="1200" dirty="0">
              <a:solidFill>
                <a:srgbClr val="7030A0"/>
              </a:solidFill>
            </a:rPr>
            <a:t>lock</a:t>
          </a:r>
          <a:r>
            <a:rPr lang="en-US" sz="2400" kern="1200" dirty="0"/>
            <a:t> and waiting for the other one.</a:t>
          </a:r>
        </a:p>
      </dsp:txBody>
      <dsp:txXfrm>
        <a:off x="0" y="384409"/>
        <a:ext cx="10875380" cy="1020600"/>
      </dsp:txXfrm>
    </dsp:sp>
    <dsp:sp modelId="{863EDEFD-DE7A-46AD-9A0D-B75F07E88CEF}">
      <dsp:nvSpPr>
        <dsp:cNvPr id="0" name=""/>
        <dsp:cNvSpPr/>
      </dsp:nvSpPr>
      <dsp:spPr>
        <a:xfrm>
          <a:off x="543769" y="30169"/>
          <a:ext cx="7612766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Hold and Wait</a:t>
          </a:r>
        </a:p>
      </dsp:txBody>
      <dsp:txXfrm>
        <a:off x="578354" y="64754"/>
        <a:ext cx="7543596" cy="639310"/>
      </dsp:txXfrm>
    </dsp:sp>
    <dsp:sp modelId="{F065B99F-2498-4BE4-B2AD-449D6536C591}">
      <dsp:nvSpPr>
        <dsp:cNvPr id="0" name=""/>
        <dsp:cNvSpPr/>
      </dsp:nvSpPr>
      <dsp:spPr>
        <a:xfrm>
          <a:off x="0" y="1888849"/>
          <a:ext cx="1087538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99872" rIns="84405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</a:t>
          </a:r>
          <a:r>
            <a:rPr lang="en-US" sz="2400" kern="1200" dirty="0">
              <a:solidFill>
                <a:srgbClr val="FF0000"/>
              </a:solidFill>
            </a:rPr>
            <a:t>lock</a:t>
          </a:r>
          <a:r>
            <a:rPr lang="en-US" sz="2400" kern="1200" dirty="0"/>
            <a:t> cannot be taken away from a </a:t>
          </a:r>
          <a:r>
            <a:rPr lang="en-US" sz="2400" kern="1200" dirty="0">
              <a:solidFill>
                <a:srgbClr val="C00000"/>
              </a:solidFill>
            </a:rPr>
            <a:t>thread</a:t>
          </a:r>
          <a:r>
            <a:rPr lang="en-US" sz="2400" kern="1200" dirty="0"/>
            <a:t>.</a:t>
          </a:r>
        </a:p>
      </dsp:txBody>
      <dsp:txXfrm>
        <a:off x="0" y="1888849"/>
        <a:ext cx="10875380" cy="1020600"/>
      </dsp:txXfrm>
    </dsp:sp>
    <dsp:sp modelId="{C953B312-4F44-45D0-9FD1-F891658C26FB}">
      <dsp:nvSpPr>
        <dsp:cNvPr id="0" name=""/>
        <dsp:cNvSpPr/>
      </dsp:nvSpPr>
      <dsp:spPr>
        <a:xfrm>
          <a:off x="543769" y="1534609"/>
          <a:ext cx="7612766" cy="70848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No preemption</a:t>
          </a:r>
        </a:p>
      </dsp:txBody>
      <dsp:txXfrm>
        <a:off x="578354" y="1569194"/>
        <a:ext cx="7543596" cy="639310"/>
      </dsp:txXfrm>
    </dsp:sp>
    <dsp:sp modelId="{CB16EF0D-D475-4F77-B578-A731FDD15741}">
      <dsp:nvSpPr>
        <dsp:cNvPr id="0" name=""/>
        <dsp:cNvSpPr/>
      </dsp:nvSpPr>
      <dsp:spPr>
        <a:xfrm>
          <a:off x="0" y="3393289"/>
          <a:ext cx="1087538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99872" rIns="84405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 </a:t>
          </a:r>
          <a:r>
            <a:rPr lang="en-US" sz="2400" kern="1200" dirty="0">
              <a:solidFill>
                <a:srgbClr val="FF0000"/>
              </a:solidFill>
            </a:rPr>
            <a:t>lock</a:t>
          </a:r>
          <a:r>
            <a:rPr lang="en-US" sz="2400" kern="1200" dirty="0"/>
            <a:t> can be held by only a </a:t>
          </a:r>
          <a:r>
            <a:rPr lang="en-US" sz="2400" kern="1200" dirty="0">
              <a:solidFill>
                <a:srgbClr val="00B050"/>
              </a:solidFill>
            </a:rPr>
            <a:t>single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C00000"/>
              </a:solidFill>
            </a:rPr>
            <a:t>thread</a:t>
          </a:r>
          <a:r>
            <a:rPr lang="en-US" sz="2400" kern="1200" dirty="0"/>
            <a:t>.</a:t>
          </a:r>
        </a:p>
      </dsp:txBody>
      <dsp:txXfrm>
        <a:off x="0" y="3393289"/>
        <a:ext cx="10875380" cy="1020600"/>
      </dsp:txXfrm>
    </dsp:sp>
    <dsp:sp modelId="{7116426C-1314-4FB3-BBF4-2910831DB21C}">
      <dsp:nvSpPr>
        <dsp:cNvPr id="0" name=""/>
        <dsp:cNvSpPr/>
      </dsp:nvSpPr>
      <dsp:spPr>
        <a:xfrm>
          <a:off x="543769" y="3039049"/>
          <a:ext cx="7612766" cy="70848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Mutual exclusion</a:t>
          </a:r>
        </a:p>
      </dsp:txBody>
      <dsp:txXfrm>
        <a:off x="578354" y="3073634"/>
        <a:ext cx="7543596" cy="639310"/>
      </dsp:txXfrm>
    </dsp:sp>
    <dsp:sp modelId="{94F737FB-BCB2-49ED-B519-262ED1349C35}">
      <dsp:nvSpPr>
        <dsp:cNvPr id="0" name=""/>
        <dsp:cNvSpPr/>
      </dsp:nvSpPr>
      <dsp:spPr>
        <a:xfrm>
          <a:off x="0" y="4897729"/>
          <a:ext cx="1087538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46525-3632-48D8-8C56-862610EF63B6}">
      <dsp:nvSpPr>
        <dsp:cNvPr id="0" name=""/>
        <dsp:cNvSpPr/>
      </dsp:nvSpPr>
      <dsp:spPr>
        <a:xfrm>
          <a:off x="543769" y="4543489"/>
          <a:ext cx="7612766" cy="7084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Circular wait</a:t>
          </a:r>
        </a:p>
      </dsp:txBody>
      <dsp:txXfrm>
        <a:off x="578354" y="4578074"/>
        <a:ext cx="7543596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44656"/>
          <a:ext cx="11477262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If a thread is waiting for a resources for too </a:t>
          </a:r>
          <a:r>
            <a:rPr lang="en-US" sz="2200" kern="1200" dirty="0">
              <a:solidFill>
                <a:srgbClr val="FF0000"/>
              </a:solidFill>
            </a:rPr>
            <a:t>long</a:t>
          </a:r>
          <a:r>
            <a:rPr lang="en-US" sz="2200" kern="1200" dirty="0"/>
            <a:t>, release the </a:t>
          </a:r>
          <a:r>
            <a:rPr lang="en-US" sz="2200" kern="1200" dirty="0">
              <a:solidFill>
                <a:srgbClr val="C00000"/>
              </a:solidFill>
            </a:rPr>
            <a:t>resources</a:t>
          </a:r>
          <a:r>
            <a:rPr lang="en-US" sz="2200" kern="1200" dirty="0"/>
            <a:t> that it holds.</a:t>
          </a:r>
        </a:p>
      </dsp:txBody>
      <dsp:txXfrm>
        <a:off x="0" y="344656"/>
        <a:ext cx="11477262" cy="1247400"/>
      </dsp:txXfrm>
    </dsp:sp>
    <dsp:sp modelId="{863EDEFD-DE7A-46AD-9A0D-B75F07E88CEF}">
      <dsp:nvSpPr>
        <dsp:cNvPr id="0" name=""/>
        <dsp:cNvSpPr/>
      </dsp:nvSpPr>
      <dsp:spPr>
        <a:xfrm>
          <a:off x="573863" y="19936"/>
          <a:ext cx="8034084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Hold and Wait</a:t>
          </a:r>
        </a:p>
      </dsp:txBody>
      <dsp:txXfrm>
        <a:off x="605566" y="51639"/>
        <a:ext cx="7970678" cy="586034"/>
      </dsp:txXfrm>
    </dsp:sp>
    <dsp:sp modelId="{F065B99F-2498-4BE4-B2AD-449D6536C591}">
      <dsp:nvSpPr>
        <dsp:cNvPr id="0" name=""/>
        <dsp:cNvSpPr/>
      </dsp:nvSpPr>
      <dsp:spPr>
        <a:xfrm>
          <a:off x="0" y="203557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Resources can be </a:t>
          </a:r>
          <a:r>
            <a:rPr lang="en-US" sz="2200" kern="1200" dirty="0">
              <a:solidFill>
                <a:srgbClr val="C00000"/>
              </a:solidFill>
            </a:rPr>
            <a:t>taken</a:t>
          </a:r>
          <a:r>
            <a:rPr lang="en-US" sz="2200" kern="1200" dirty="0"/>
            <a:t> away from threads by the OS.</a:t>
          </a:r>
        </a:p>
      </dsp:txBody>
      <dsp:txXfrm>
        <a:off x="0" y="2035576"/>
        <a:ext cx="11477262" cy="935550"/>
      </dsp:txXfrm>
    </dsp:sp>
    <dsp:sp modelId="{C953B312-4F44-45D0-9FD1-F891658C26FB}">
      <dsp:nvSpPr>
        <dsp:cNvPr id="0" name=""/>
        <dsp:cNvSpPr/>
      </dsp:nvSpPr>
      <dsp:spPr>
        <a:xfrm>
          <a:off x="573863" y="1710856"/>
          <a:ext cx="8034084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preemption</a:t>
          </a:r>
        </a:p>
      </dsp:txBody>
      <dsp:txXfrm>
        <a:off x="605566" y="1742559"/>
        <a:ext cx="7970678" cy="586034"/>
      </dsp:txXfrm>
    </dsp:sp>
    <dsp:sp modelId="{CB16EF0D-D475-4F77-B578-A731FDD15741}">
      <dsp:nvSpPr>
        <dsp:cNvPr id="0" name=""/>
        <dsp:cNvSpPr/>
      </dsp:nvSpPr>
      <dsp:spPr>
        <a:xfrm>
          <a:off x="0" y="341464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This is a basic property of a lock. This cannot be tampered with.</a:t>
          </a:r>
        </a:p>
      </dsp:txBody>
      <dsp:txXfrm>
        <a:off x="0" y="3414646"/>
        <a:ext cx="11477262" cy="935550"/>
      </dsp:txXfrm>
    </dsp:sp>
    <dsp:sp modelId="{7116426C-1314-4FB3-BBF4-2910831DB21C}">
      <dsp:nvSpPr>
        <dsp:cNvPr id="0" name=""/>
        <dsp:cNvSpPr/>
      </dsp:nvSpPr>
      <dsp:spPr>
        <a:xfrm>
          <a:off x="573863" y="3089926"/>
          <a:ext cx="8034084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Mutual exclusion</a:t>
          </a:r>
        </a:p>
      </dsp:txBody>
      <dsp:txXfrm>
        <a:off x="605566" y="3121629"/>
        <a:ext cx="7970678" cy="586034"/>
      </dsp:txXfrm>
    </dsp:sp>
    <dsp:sp modelId="{94F737FB-BCB2-49ED-B519-262ED1349C35}">
      <dsp:nvSpPr>
        <dsp:cNvPr id="0" name=""/>
        <dsp:cNvSpPr/>
      </dsp:nvSpPr>
      <dsp:spPr>
        <a:xfrm>
          <a:off x="0" y="4793716"/>
          <a:ext cx="1147726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58216" rIns="89076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</a:rPr>
            <a:t>Acquire locks in a given </a:t>
          </a:r>
          <a:r>
            <a:rPr lang="en-US" sz="2200" kern="1200" dirty="0">
              <a:solidFill>
                <a:srgbClr val="00B050"/>
              </a:solidFill>
            </a:rPr>
            <a:t>order</a:t>
          </a:r>
        </a:p>
      </dsp:txBody>
      <dsp:txXfrm>
        <a:off x="0" y="4793716"/>
        <a:ext cx="11477262" cy="935550"/>
      </dsp:txXfrm>
    </dsp:sp>
    <dsp:sp modelId="{5C546525-3632-48D8-8C56-862610EF63B6}">
      <dsp:nvSpPr>
        <dsp:cNvPr id="0" name=""/>
        <dsp:cNvSpPr/>
      </dsp:nvSpPr>
      <dsp:spPr>
        <a:xfrm>
          <a:off x="573863" y="4468996"/>
          <a:ext cx="8034084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Circular wait</a:t>
          </a:r>
        </a:p>
      </dsp:txBody>
      <dsp:txXfrm>
        <a:off x="605566" y="4500699"/>
        <a:ext cx="7970678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3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3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6.jpeg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customXml" Target="../ink/ink3.xml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4.png"/><Relationship Id="rId4" Type="http://schemas.openxmlformats.org/officeDocument/2006/relationships/diagramData" Target="../diagrams/data13.xml"/><Relationship Id="rId9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 dirty="0"/>
              <a:t>Smruti R Sarangi </a:t>
            </a:r>
          </a:p>
          <a:p>
            <a:r>
              <a:rPr lang="en-IN" sz="3200" dirty="0"/>
              <a:t>IIT Delhi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1195"/>
          </a:xfrm>
        </p:spPr>
        <p:txBody>
          <a:bodyPr/>
          <a:lstStyle/>
          <a:p>
            <a:r>
              <a:rPr lang="en-US" dirty="0"/>
              <a:t>Why does this piece of </a:t>
            </a:r>
            <a:r>
              <a:rPr lang="en-US" dirty="0">
                <a:solidFill>
                  <a:srgbClr val="C00000"/>
                </a:solidFill>
              </a:rPr>
              <a:t>code</a:t>
            </a:r>
            <a:r>
              <a:rPr lang="en-US" dirty="0"/>
              <a:t> not work in the first place. 	</a:t>
            </a:r>
          </a:p>
          <a:p>
            <a:r>
              <a:rPr lang="en-US" dirty="0"/>
              <a:t>We have a </a:t>
            </a:r>
            <a:r>
              <a:rPr lang="en-US" dirty="0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635118"/>
              </p:ext>
            </p:extLst>
          </p:nvPr>
        </p:nvGraphicFramePr>
        <p:xfrm>
          <a:off x="1996310" y="2916820"/>
          <a:ext cx="9173260" cy="35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/>
              <a:t>EDF </a:t>
            </a:r>
            <a:r>
              <a:rPr lang="en-IN" sz="2400">
                <a:solidFill>
                  <a:srgbClr val="C00000"/>
                </a:solidFill>
              </a:rPr>
              <a:t>algorithm</a:t>
            </a:r>
            <a:r>
              <a:rPr lang="en-IN" sz="2400"/>
              <a:t>: Order jobs by </a:t>
            </a:r>
            <a:r>
              <a:rPr lang="en-IN" sz="2400">
                <a:solidFill>
                  <a:srgbClr val="FF0000"/>
                </a:solidFill>
              </a:rPr>
              <a:t>non-decreasing</a:t>
            </a:r>
            <a:r>
              <a:rPr lang="en-IN" sz="2400"/>
              <a:t> deadlines</a:t>
            </a:r>
          </a:p>
          <a:p>
            <a:r>
              <a:rPr lang="en-IN" sz="2400"/>
              <a:t>Schedule in that </a:t>
            </a:r>
            <a:r>
              <a:rPr lang="en-IN" sz="2400">
                <a:solidFill>
                  <a:srgbClr val="7030A0"/>
                </a:solidFill>
              </a:rPr>
              <a:t>order</a:t>
            </a:r>
            <a:r>
              <a:rPr lang="en-IN" sz="2400"/>
              <a:t>; break ties arbitrarily.</a:t>
            </a:r>
          </a:p>
          <a:p>
            <a:r>
              <a:rPr lang="en-IN" sz="2400"/>
              <a:t>It is an </a:t>
            </a:r>
            <a:r>
              <a:rPr lang="en-IN" sz="2400">
                <a:solidFill>
                  <a:srgbClr val="00B050"/>
                </a:solidFill>
              </a:rPr>
              <a:t>exact</a:t>
            </a:r>
            <a:r>
              <a:rPr lang="en-IN" sz="240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09" y="336370"/>
            <a:ext cx="10515600" cy="1325563"/>
          </a:xfrm>
        </p:spPr>
        <p:txBody>
          <a:bodyPr/>
          <a:lstStyle/>
          <a:p>
            <a:r>
              <a:rPr lang="en-IN"/>
              <a:t>Some NP-Complete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ability</a:t>
                </a:r>
                <a:r>
                  <a:rPr lang="en-IN" dirty="0"/>
                  <a:t> to </a:t>
                </a:r>
                <a:r>
                  <a:rPr lang="en-IN" dirty="0">
                    <a:solidFill>
                      <a:srgbClr val="00B050"/>
                    </a:solidFill>
                  </a:rPr>
                  <a:t>pre-empt</a:t>
                </a:r>
                <a:r>
                  <a:rPr lang="en-IN" dirty="0"/>
                  <a:t> jobs when all the </a:t>
                </a:r>
                <a:r>
                  <a:rPr lang="en-IN" dirty="0">
                    <a:solidFill>
                      <a:srgbClr val="FF0000"/>
                    </a:solidFill>
                  </a:rPr>
                  <a:t>jobs</a:t>
                </a:r>
                <a:r>
                  <a:rPr lang="en-IN" dirty="0"/>
                  <a:t> are released at t=0 does not lead to </a:t>
                </a:r>
                <a:r>
                  <a:rPr lang="en-IN" dirty="0">
                    <a:solidFill>
                      <a:srgbClr val="C00000"/>
                    </a:solidFill>
                  </a:rPr>
                  <a:t>better</a:t>
                </a:r>
                <a:r>
                  <a:rPr lang="en-IN" dirty="0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). </a:t>
                </a:r>
              </a:p>
              <a:p>
                <a:r>
                  <a:rPr lang="en-IN" dirty="0"/>
                  <a:t>NP-complete </a:t>
                </a:r>
                <a:r>
                  <a:rPr lang="en-IN" dirty="0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1797" b="-2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it is impractical?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341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you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/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task should be running</a:t>
            </a:r>
          </a:p>
          <a:p>
            <a:r>
              <a:rPr lang="en-US"/>
              <a:t>If a task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task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job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 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task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 dirty="0"/>
                  <a:t>The main aim is to </a:t>
                </a:r>
                <a:r>
                  <a:rPr lang="en-IN" dirty="0">
                    <a:solidFill>
                      <a:srgbClr val="7030A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>
                    <a:solidFill>
                      <a:srgbClr val="FF0000"/>
                    </a:solidFill>
                  </a:rPr>
                  <a:t>makespan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dirty="0"/>
                  <a:t>Pre-emptible variants are easier to </a:t>
                </a:r>
                <a:r>
                  <a:rPr lang="en-IN" dirty="0">
                    <a:solidFill>
                      <a:srgbClr val="C00000"/>
                    </a:solidFill>
                  </a:rPr>
                  <a:t>schedule</a:t>
                </a:r>
                <a:r>
                  <a:rPr lang="en-IN" dirty="0"/>
                  <a:t>. Non-</a:t>
                </a:r>
                <a:r>
                  <a:rPr lang="en-IN" dirty="0" err="1"/>
                  <a:t>preemptive</a:t>
                </a:r>
                <a:r>
                  <a:rPr lang="en-IN" dirty="0"/>
                  <a:t> </a:t>
                </a:r>
                <a:r>
                  <a:rPr lang="en-IN" dirty="0">
                    <a:solidFill>
                      <a:srgbClr val="00B050"/>
                    </a:solidFill>
                  </a:rPr>
                  <a:t>versions</a:t>
                </a:r>
                <a:r>
                  <a:rPr lang="en-IN" dirty="0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b="-85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dirty="0"/>
              <a:t>Ensure that all your shared variables (shared across threads) are always accessed in the context of a </a:t>
            </a:r>
            <a:r>
              <a:rPr lang="en-US" dirty="0">
                <a:solidFill>
                  <a:srgbClr val="C00000"/>
                </a:solidFill>
              </a:rPr>
              <a:t>critical section </a:t>
            </a:r>
            <a:r>
              <a:rPr lang="en-US" dirty="0"/>
              <a:t>and there are no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program has a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race</a:t>
            </a:r>
            <a:r>
              <a:rPr lang="en-US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237063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shared</a:t>
            </a:r>
            <a:r>
              <a:rPr lang="en-US" sz="2400" dirty="0"/>
              <a:t> variable always has to be </a:t>
            </a:r>
            <a:r>
              <a:rPr lang="en-US" sz="2400" dirty="0">
                <a:solidFill>
                  <a:srgbClr val="0070C0"/>
                </a:solidFill>
              </a:rPr>
              <a:t>protected</a:t>
            </a:r>
            <a:r>
              <a:rPr lang="en-US" sz="2400" dirty="0"/>
              <a:t> by the same </a:t>
            </a:r>
            <a:r>
              <a:rPr lang="en-US" sz="2400" dirty="0">
                <a:solidFill>
                  <a:srgbClr val="00B050"/>
                </a:solidFill>
              </a:rPr>
              <a:t>lock</a:t>
            </a:r>
            <a:r>
              <a:rPr lang="en-US" sz="2400" dirty="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44929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 dirty="0"/>
              <a:t>These are some </a:t>
            </a:r>
            <a:r>
              <a:rPr lang="en-US" dirty="0">
                <a:solidFill>
                  <a:srgbClr val="00B050"/>
                </a:solidFill>
              </a:rPr>
              <a:t>common</a:t>
            </a:r>
            <a:r>
              <a:rPr lang="en-US" dirty="0"/>
              <a:t> NP-complete problems that are used to prove the NP </a:t>
            </a:r>
            <a:r>
              <a:rPr lang="en-US" dirty="0">
                <a:solidFill>
                  <a:srgbClr val="C00000"/>
                </a:solidFill>
              </a:rPr>
              <a:t>hardness</a:t>
            </a:r>
            <a:r>
              <a:rPr lang="en-US" dirty="0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have a </a:t>
            </a:r>
            <a:r>
              <a:rPr lang="en-IN" sz="2400" dirty="0">
                <a:solidFill>
                  <a:srgbClr val="00B050"/>
                </a:solidFill>
              </a:rPr>
              <a:t>finite</a:t>
            </a:r>
            <a:r>
              <a:rPr lang="en-IN" sz="2400" dirty="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Each bin has a </a:t>
            </a:r>
            <a:r>
              <a:rPr lang="en-IN" sz="2400" dirty="0">
                <a:solidFill>
                  <a:srgbClr val="0070C0"/>
                </a:solidFill>
              </a:rPr>
              <a:t>fixed</a:t>
            </a:r>
            <a:r>
              <a:rPr lang="en-IN" sz="2400" dirty="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are </a:t>
            </a:r>
            <a:r>
              <a:rPr lang="en-IN" sz="2400" i="1" dirty="0"/>
              <a:t>n </a:t>
            </a:r>
            <a:r>
              <a:rPr lang="en-IN" sz="2400" dirty="0">
                <a:solidFill>
                  <a:srgbClr val="C00000"/>
                </a:solidFill>
              </a:rPr>
              <a:t>items</a:t>
            </a:r>
            <a:r>
              <a:rPr lang="en-IN" sz="2400" dirty="0"/>
              <a:t>, where each item’s </a:t>
            </a:r>
            <a:r>
              <a:rPr lang="en-IN" sz="2400" dirty="0">
                <a:solidFill>
                  <a:srgbClr val="0070C0"/>
                </a:solidFill>
              </a:rPr>
              <a:t>size</a:t>
            </a:r>
            <a:r>
              <a:rPr lang="en-IN" sz="2400" dirty="0"/>
              <a:t> is </a:t>
            </a:r>
            <a:r>
              <a:rPr lang="en-IN" sz="2400" dirty="0" err="1"/>
              <a:t>s</a:t>
            </a:r>
            <a:r>
              <a:rPr lang="en-IN" sz="2400" baseline="-25000" dirty="0" err="1"/>
              <a:t>i</a:t>
            </a:r>
            <a:endParaRPr lang="en-IN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need to pack </a:t>
            </a:r>
            <a:r>
              <a:rPr lang="en-IN" sz="2400" dirty="0">
                <a:solidFill>
                  <a:srgbClr val="7030A0"/>
                </a:solidFill>
              </a:rPr>
              <a:t>items</a:t>
            </a:r>
            <a:r>
              <a:rPr lang="en-IN" sz="2400" dirty="0"/>
              <a:t> into bins without exceeding their </a:t>
            </a:r>
            <a:r>
              <a:rPr lang="en-IN" sz="2400" dirty="0">
                <a:solidFill>
                  <a:srgbClr val="00B050"/>
                </a:solidFill>
              </a:rPr>
              <a:t>capacity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 dirty="0"/>
              <a:t>Consider a set </a:t>
            </a:r>
            <a:r>
              <a:rPr lang="en-IN" i="1" dirty="0"/>
              <a:t>S </a:t>
            </a:r>
            <a:r>
              <a:rPr lang="en-IN" dirty="0"/>
              <a:t>that contains a set of </a:t>
            </a:r>
            <a:r>
              <a:rPr lang="en-IN" dirty="0">
                <a:solidFill>
                  <a:srgbClr val="00B050"/>
                </a:solidFill>
              </a:rPr>
              <a:t>numbers</a:t>
            </a:r>
          </a:p>
          <a:p>
            <a:r>
              <a:rPr lang="en-IN" dirty="0"/>
              <a:t>Find a subset whose </a:t>
            </a:r>
            <a:r>
              <a:rPr lang="en-IN" dirty="0">
                <a:solidFill>
                  <a:srgbClr val="FF0000"/>
                </a:solidFill>
              </a:rPr>
              <a:t>sum</a:t>
            </a:r>
            <a:r>
              <a:rPr lang="en-IN" dirty="0"/>
              <a:t> is equal to a given </a:t>
            </a:r>
            <a:r>
              <a:rPr lang="en-IN" dirty="0">
                <a:solidFill>
                  <a:srgbClr val="0070C0"/>
                </a:solidFill>
              </a:rPr>
              <a:t>number</a:t>
            </a:r>
            <a:r>
              <a:rPr lang="en-IN" dirty="0"/>
              <a:t> </a:t>
            </a:r>
            <a:r>
              <a:rPr lang="en-IN" i="1" dirty="0"/>
              <a:t>T </a:t>
            </a:r>
            <a:r>
              <a:rPr lang="en-IN" dirty="0"/>
              <a:t>(if it exists)</a:t>
            </a:r>
          </a:p>
          <a:p>
            <a:r>
              <a:rPr lang="en-IN" dirty="0"/>
              <a:t>This is </a:t>
            </a:r>
            <a:r>
              <a:rPr lang="en-IN"/>
              <a:t>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</a:t>
            </a:r>
            <a:r>
              <a:rPr lang="en-IN" dirty="0"/>
              <a:t>problem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When a CPU is </a:t>
            </a:r>
            <a:r>
              <a:rPr lang="en-IN" sz="2400" dirty="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 dirty="0">
                <a:solidFill>
                  <a:srgbClr val="C00000"/>
                </a:solidFill>
              </a:rPr>
              <a:t>searches</a:t>
            </a:r>
            <a:r>
              <a:rPr lang="en-IN" sz="2400" dirty="0"/>
              <a:t> the list </a:t>
            </a:r>
            <a:r>
              <a:rPr lang="en-IN" sz="2400"/>
              <a:t>and </a:t>
            </a:r>
            <a:r>
              <a:rPr lang="en-IN" sz="2400" dirty="0"/>
              <a:t>finds </a:t>
            </a:r>
            <a:r>
              <a:rPr lang="en-IN" sz="2400"/>
              <a:t>a job </a:t>
            </a:r>
            <a:r>
              <a:rPr lang="en-IN" sz="2400" dirty="0"/>
              <a:t>to execute (it never </a:t>
            </a:r>
            <a:r>
              <a:rPr lang="en-IN" sz="2400" dirty="0">
                <a:solidFill>
                  <a:srgbClr val="FF0000"/>
                </a:solidFill>
              </a:rPr>
              <a:t>returns</a:t>
            </a:r>
            <a:r>
              <a:rPr lang="en-IN" sz="2400" dirty="0"/>
              <a:t> empty handed </a:t>
            </a:r>
            <a:r>
              <a:rPr lang="en-IN" sz="2400"/>
              <a:t>if </a:t>
            </a:r>
            <a:r>
              <a:rPr lang="en-IN" sz="2400" dirty="0"/>
              <a:t>the list is non-empty)</a:t>
            </a:r>
            <a:endParaRPr lang="en-IN" sz="240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It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 dirty="0"/>
              <a:t> picks </a:t>
            </a:r>
            <a:r>
              <a:rPr lang="en-IN" sz="2400"/>
              <a:t>the </a:t>
            </a:r>
            <a:r>
              <a:rPr lang="en-IN" sz="2400" dirty="0"/>
              <a:t>job with </a:t>
            </a:r>
            <a:r>
              <a:rPr lang="en-IN" sz="2400"/>
              <a:t>the </a:t>
            </a:r>
            <a:r>
              <a:rPr lang="en-IN" sz="2400" dirty="0">
                <a:solidFill>
                  <a:srgbClr val="00B050"/>
                </a:solidFill>
              </a:rPr>
              <a:t>highest</a:t>
            </a:r>
            <a:r>
              <a:rPr lang="en-IN" sz="2400" dirty="0"/>
              <a:t> priority</a:t>
            </a:r>
            <a:r>
              <a:rPr lang="en-IN" sz="2400"/>
              <a:t>.</a:t>
            </a:r>
            <a:endParaRPr lang="en-IN" sz="2400" dirty="0"/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The machines are </a:t>
            </a:r>
            <a:r>
              <a:rPr lang="en-IN" sz="2400" dirty="0">
                <a:solidFill>
                  <a:srgbClr val="C00000"/>
                </a:solidFill>
              </a:rPr>
              <a:t>identical</a:t>
            </a:r>
            <a:r>
              <a:rPr lang="en-IN" sz="2400" dirty="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The scheduling is non-</a:t>
            </a:r>
            <a:r>
              <a:rPr lang="en-IN" sz="2400" dirty="0" err="1"/>
              <a:t>preemptive</a:t>
            </a:r>
            <a:r>
              <a:rPr lang="en-IN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Assume, </a:t>
                </a:r>
                <a:r>
                  <a:rPr lang="en-IN" i="1" dirty="0"/>
                  <a:t>n </a:t>
                </a:r>
                <a:r>
                  <a:rPr lang="en-IN" dirty="0"/>
                  <a:t>jobs, </a:t>
                </a:r>
                <a:r>
                  <a:rPr lang="en-IN" i="1" dirty="0"/>
                  <a:t>m </a:t>
                </a:r>
                <a:r>
                  <a:rPr lang="en-IN" dirty="0"/>
                  <a:t>CPUs</a:t>
                </a:r>
              </a:p>
              <a:p>
                <a:r>
                  <a:rPr lang="en-IN" dirty="0"/>
                  <a:t>Scheduling problem: P || </a:t>
                </a:r>
                <a:r>
                  <a:rPr lang="en-IN" dirty="0" err="1"/>
                  <a:t>C</a:t>
                </a:r>
                <a:r>
                  <a:rPr lang="en-IN" baseline="-25000" dirty="0" err="1"/>
                  <a:t>max</a:t>
                </a:r>
                <a:endParaRPr lang="en-IN" baseline="-25000" dirty="0"/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Minimize</a:t>
                </a:r>
                <a:r>
                  <a:rPr lang="en-IN" dirty="0"/>
                  <a:t> the </a:t>
                </a:r>
                <a:r>
                  <a:rPr lang="en-IN" dirty="0" err="1"/>
                  <a:t>makespan</a:t>
                </a:r>
                <a:endParaRPr lang="en-IN" dirty="0"/>
              </a:p>
              <a:p>
                <a:r>
                  <a:rPr lang="en-IN" dirty="0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/>
                  <a:t>If </a:t>
                </a:r>
                <a:r>
                  <a:rPr lang="en-IN" sz="2400" dirty="0"/>
                  <a:t>we sort the jobs in descending order of execution times,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Task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7817129" y="2985269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197521" y="3000976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4325525" y="3229989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B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398608" y="3015397"/>
            <a:ext cx="330134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 dirty="0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E8496-B4BA-3D80-9918-463D1174E700}"/>
              </a:ext>
            </a:extLst>
          </p:cNvPr>
          <p:cNvGrpSpPr/>
          <p:nvPr/>
        </p:nvGrpSpPr>
        <p:grpSpPr>
          <a:xfrm>
            <a:off x="1216818" y="3102568"/>
            <a:ext cx="1021278" cy="843148"/>
            <a:chOff x="1176055" y="3079031"/>
            <a:chExt cx="1021278" cy="8431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1126F5-9903-57EC-0281-717C6FFBF1F1}"/>
                </a:ext>
              </a:extLst>
            </p:cNvPr>
            <p:cNvSpPr/>
            <p:nvPr/>
          </p:nvSpPr>
          <p:spPr>
            <a:xfrm>
              <a:off x="1176055" y="3079031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C188E-A157-0DE4-0E62-A71B8324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1375953" y="3148389"/>
              <a:ext cx="668189" cy="6681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DFB83-382C-E518-8EA9-F52A98B31EEE}"/>
              </a:ext>
            </a:extLst>
          </p:cNvPr>
          <p:cNvGrpSpPr/>
          <p:nvPr/>
        </p:nvGrpSpPr>
        <p:grpSpPr>
          <a:xfrm>
            <a:off x="2470064" y="3086649"/>
            <a:ext cx="1021278" cy="843148"/>
            <a:chOff x="2398815" y="3060910"/>
            <a:chExt cx="1021278" cy="8431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593942-EF92-3783-93F0-C847A86D2BA6}"/>
                </a:ext>
              </a:extLst>
            </p:cNvPr>
            <p:cNvSpPr/>
            <p:nvPr/>
          </p:nvSpPr>
          <p:spPr>
            <a:xfrm>
              <a:off x="2398815" y="306091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8E1544-783C-CA35-93DB-44CBE79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600296" y="3134686"/>
              <a:ext cx="618315" cy="618315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P1</a:t>
            </a:r>
            <a:endParaRPr lang="en-IN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P2</a:t>
            </a:r>
            <a:endParaRPr lang="en-IN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dirty="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P3</a:t>
            </a:r>
            <a:endParaRPr lang="en-IN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526612" y="3244410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A</a:t>
            </a:r>
            <a:endParaRPr lang="en-IN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EC126C-F6F6-3CE8-A516-469E4AB8F9C7}"/>
              </a:ext>
            </a:extLst>
          </p:cNvPr>
          <p:cNvSpPr txBox="1"/>
          <p:nvPr/>
        </p:nvSpPr>
        <p:spPr>
          <a:xfrm>
            <a:off x="7945133" y="3214282"/>
            <a:ext cx="3754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 dirty="0"/>
              <a:t>C</a:t>
            </a:r>
            <a:endParaRPr lang="en-IN" b="1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00B1F17-E614-4085-A0E2-C5344801142C}"/>
              </a:ext>
            </a:extLst>
          </p:cNvPr>
          <p:cNvSpPr/>
          <p:nvPr/>
        </p:nvSpPr>
        <p:spPr>
          <a:xfrm rot="21079399" flipV="1">
            <a:off x="1603533" y="1626809"/>
            <a:ext cx="5538808" cy="3606604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33812" y="1663379"/>
            <a:ext cx="5384097" cy="3566593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20601" flipH="1" flipV="1">
            <a:off x="2648366" y="1228744"/>
            <a:ext cx="6564060" cy="4252192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2308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4525253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51454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6901542" y="4953000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you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perform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 avoid deadlocks, dispatch work to other kernel threads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Update the status of the worker threads.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N"/>
              <a:t>There are </a:t>
            </a:r>
            <a:r>
              <a:rPr lang="en-IN">
                <a:solidFill>
                  <a:srgbClr val="0070C0"/>
                </a:solidFill>
              </a:rPr>
              <a:t>several</a:t>
            </a:r>
            <a:r>
              <a:rPr lang="en-IN"/>
              <a:t> ways that one can enter the </a:t>
            </a:r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blocking</a:t>
            </a:r>
            <a:r>
              <a:rPr lang="en-IN"/>
              <a:t> call to a mutex, semaphore, etc.</a:t>
            </a:r>
          </a:p>
          <a:p>
            <a:pPr lvl="1"/>
            <a:r>
              <a:rPr lang="en-IN"/>
              <a:t>The TIF_NEED_RESCHED </a:t>
            </a:r>
            <a:r>
              <a:rPr lang="en-IN">
                <a:solidFill>
                  <a:srgbClr val="00B050"/>
                </a:solidFill>
              </a:rPr>
              <a:t>flag</a:t>
            </a:r>
            <a:r>
              <a:rPr lang="en-IN"/>
              <a:t> is set while returning from an interrupt or system call. </a:t>
            </a:r>
          </a:p>
          <a:p>
            <a:pPr lvl="1"/>
            <a:r>
              <a:rPr lang="en-IN"/>
              <a:t>One process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pre-empts</a:t>
            </a:r>
            <a:r>
              <a:rPr lang="en-IN"/>
              <a:t> another one</a:t>
            </a:r>
          </a:p>
          <a:p>
            <a:r>
              <a:rPr lang="en-IN"/>
              <a:t>Every CPU has a </a:t>
            </a:r>
            <a:r>
              <a:rPr lang="en-IN" err="1">
                <a:solidFill>
                  <a:srgbClr val="FF0000"/>
                </a:solidFill>
              </a:rPr>
              <a:t>runqueue</a:t>
            </a:r>
            <a:r>
              <a:rPr lang="en-IN"/>
              <a:t>, which is the main data structure that queues tasks</a:t>
            </a:r>
          </a:p>
          <a:p>
            <a:r>
              <a:rPr lang="en-IN" i="1">
                <a:solidFill>
                  <a:srgbClr val="C00000"/>
                </a:solidFill>
              </a:rPr>
              <a:t>struct</a:t>
            </a:r>
            <a:r>
              <a:rPr lang="en-IN" i="1"/>
              <a:t> </a:t>
            </a:r>
            <a:r>
              <a:rPr lang="en-IN" i="1" err="1"/>
              <a:t>rq</a:t>
            </a:r>
            <a:r>
              <a:rPr lang="en-IN" i="1"/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Encapsulates</a:t>
            </a:r>
            <a:r>
              <a:rPr lang="en-IN"/>
              <a:t> three different </a:t>
            </a:r>
            <a:r>
              <a:rPr lang="en-IN">
                <a:solidFill>
                  <a:srgbClr val="7030A0"/>
                </a:solidFill>
              </a:rPr>
              <a:t>run queues </a:t>
            </a:r>
            <a:r>
              <a:rPr lang="en-IN"/>
              <a:t>(one for each scheduler): completely fair scheduler, real time, deadline driven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 err="1"/>
              <a:t>SoftIRQ</a:t>
            </a:r>
            <a:r>
              <a:rPr lang="en-IN"/>
              <a:t> threads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Defines a bunch of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pointers</a:t>
            </a:r>
          </a:p>
          <a:p>
            <a:pPr lvl="1"/>
            <a:r>
              <a:rPr lang="en-IN" dirty="0"/>
              <a:t>All </a:t>
            </a:r>
            <a:r>
              <a:rPr lang="en-IN" dirty="0">
                <a:solidFill>
                  <a:srgbClr val="C00000"/>
                </a:solidFill>
              </a:rPr>
              <a:t>scheduling classes </a:t>
            </a:r>
            <a:r>
              <a:rPr lang="en-IN" dirty="0"/>
              <a:t>need to provide an implementation for these functions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dirty="0" err="1"/>
              <a:t>enqueue_task</a:t>
            </a:r>
            <a:endParaRPr lang="en-IN" dirty="0"/>
          </a:p>
          <a:p>
            <a:pPr lvl="2"/>
            <a:r>
              <a:rPr lang="en-IN" dirty="0" err="1"/>
              <a:t>dequeue_task</a:t>
            </a:r>
            <a:endParaRPr lang="en-IN" dirty="0"/>
          </a:p>
          <a:p>
            <a:pPr lvl="2"/>
            <a:r>
              <a:rPr lang="en-IN" dirty="0" err="1"/>
              <a:t>pick_task</a:t>
            </a:r>
            <a:endParaRPr lang="en-IN" dirty="0"/>
          </a:p>
          <a:p>
            <a:pPr lvl="2"/>
            <a:r>
              <a:rPr lang="en-IN" dirty="0" err="1"/>
              <a:t>pick_next_task</a:t>
            </a:r>
            <a:endParaRPr lang="en-IN" dirty="0"/>
          </a:p>
          <a:p>
            <a:pPr lvl="2"/>
            <a:r>
              <a:rPr lang="en-IN" dirty="0" err="1"/>
              <a:t>migrate_task_rq</a:t>
            </a:r>
            <a:endParaRPr lang="en-IN" dirty="0"/>
          </a:p>
          <a:p>
            <a:pPr lvl="2"/>
            <a:r>
              <a:rPr lang="en-IN" dirty="0" err="1"/>
              <a:t>update_curr</a:t>
            </a:r>
            <a:endParaRPr lang="en-IN" dirty="0"/>
          </a:p>
          <a:p>
            <a:r>
              <a:rPr lang="en-IN" dirty="0"/>
              <a:t>Object-oriented languages define child classes. </a:t>
            </a:r>
          </a:p>
          <a:p>
            <a:pPr lvl="1"/>
            <a:r>
              <a:rPr lang="en-IN" dirty="0"/>
              <a:t>This is C’s way of doing the </a:t>
            </a:r>
            <a:r>
              <a:rPr lang="en-IN" dirty="0">
                <a:solidFill>
                  <a:srgbClr val="0070C0"/>
                </a:solidFill>
              </a:rPr>
              <a:t>same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Just call the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  <a:r>
              <a:rPr lang="en-IN" dirty="0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 dirty="0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100814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err="1"/>
              <a:t>vruntime</a:t>
            </a:r>
            <a:endParaRPr lang="en-IN"/>
          </a:p>
          <a:p>
            <a:r>
              <a:rPr lang="en-IN">
                <a:solidFill>
                  <a:srgbClr val="C00000"/>
                </a:solidFill>
              </a:rPr>
              <a:t>Otherwise</a:t>
            </a:r>
            <a:r>
              <a:rPr lang="en-IN"/>
              <a:t>: If the </a:t>
            </a:r>
            <a:r>
              <a:rPr lang="en-IN">
                <a:solidFill>
                  <a:srgbClr val="0070C0"/>
                </a:solidFill>
              </a:rPr>
              <a:t>current</a:t>
            </a:r>
            <a:r>
              <a:rPr lang="en-IN"/>
              <a:t> task has executed for more than a </a:t>
            </a:r>
            <a:r>
              <a:rPr lang="en-IN">
                <a:solidFill>
                  <a:srgbClr val="C00000"/>
                </a:solidFill>
              </a:rPr>
              <a:t>quantum</a:t>
            </a:r>
            <a:r>
              <a:rPr lang="en-IN"/>
              <a:t>, then try a pre-emption</a:t>
            </a:r>
          </a:p>
          <a:p>
            <a:pPr lvl="1"/>
            <a:r>
              <a:rPr lang="en-IN"/>
              <a:t>Choose the </a:t>
            </a:r>
            <a:r>
              <a:rPr lang="en-IN">
                <a:solidFill>
                  <a:srgbClr val="7030A0"/>
                </a:solidFill>
              </a:rPr>
              <a:t>second</a:t>
            </a:r>
            <a:r>
              <a:rPr lang="en-IN"/>
              <a:t> leftmost entity</a:t>
            </a:r>
          </a:p>
          <a:p>
            <a:r>
              <a:rPr lang="en-IN"/>
              <a:t>Each group of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is treated as a single unit for the purposes of allocation of </a:t>
            </a:r>
            <a:r>
              <a:rPr lang="en-IN" err="1"/>
              <a:t>vruntime</a:t>
            </a: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60346"/>
              </p:ext>
            </p:extLst>
          </p:nvPr>
        </p:nvGraphicFramePr>
        <p:xfrm>
          <a:off x="856342" y="1049564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4778709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B01EB-FE7B-4716-DA44-C5E845AAD065}"/>
              </a:ext>
            </a:extLst>
          </p:cNvPr>
          <p:cNvSpPr/>
          <p:nvPr/>
        </p:nvSpPr>
        <p:spPr>
          <a:xfrm>
            <a:off x="7772400" y="1502347"/>
            <a:ext cx="4261104" cy="948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sched_nr_latency</a:t>
            </a:r>
            <a:r>
              <a:rPr lang="en-IN" sz="2000"/>
              <a:t> = </a:t>
            </a:r>
            <a:r>
              <a:rPr lang="en-IN" sz="2000" err="1"/>
              <a:t>sysctl_sched_latency</a:t>
            </a:r>
            <a:r>
              <a:rPr lang="en-IN" sz="2000"/>
              <a:t>/ </a:t>
            </a:r>
            <a:r>
              <a:rPr lang="en-IN" sz="2000" err="1"/>
              <a:t>sysctl_sched_min_granuarlity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521942" y="2486442"/>
            <a:ext cx="11846000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/>
              <a:t>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>
                <a:solidFill>
                  <a:srgbClr val="7030A0"/>
                </a:solidFill>
              </a:rPr>
              <a:t>maintains</a:t>
            </a:r>
            <a:r>
              <a:rPr lang="en-IN" sz="2400" dirty="0"/>
              <a:t> a variable called </a:t>
            </a:r>
            <a:r>
              <a:rPr lang="en-IN" sz="2400" dirty="0" err="1">
                <a:solidFill>
                  <a:srgbClr val="FF0000"/>
                </a:solidFill>
              </a:rPr>
              <a:t>min_vruntime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(</a:t>
            </a:r>
            <a:r>
              <a:rPr lang="en-IN" sz="2400" dirty="0">
                <a:solidFill>
                  <a:schemeClr val="accent1"/>
                </a:solidFill>
              </a:rPr>
              <a:t>lowest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Let </a:t>
            </a:r>
            <a:r>
              <a:rPr lang="en-IN" sz="2400" i="1" dirty="0"/>
              <a:t>se </a:t>
            </a:r>
            <a:r>
              <a:rPr lang="en-IN" sz="2400" dirty="0"/>
              <a:t>be the </a:t>
            </a:r>
            <a:r>
              <a:rPr lang="en-IN" sz="2400" i="1" dirty="0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 dirty="0"/>
              <a:t>that is being enqueued to 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If an old task is being </a:t>
            </a:r>
            <a:r>
              <a:rPr lang="en-IN" sz="2400" dirty="0">
                <a:solidFill>
                  <a:srgbClr val="00B050"/>
                </a:solidFill>
              </a:rPr>
              <a:t>restored</a:t>
            </a:r>
            <a:r>
              <a:rPr lang="en-IN" sz="2400" dirty="0"/>
              <a:t> or a </a:t>
            </a:r>
            <a:r>
              <a:rPr lang="en-IN" sz="2400" dirty="0">
                <a:solidFill>
                  <a:srgbClr val="C00000"/>
                </a:solidFill>
              </a:rPr>
              <a:t>new</a:t>
            </a:r>
            <a:r>
              <a:rPr lang="en-IN" sz="2400" dirty="0"/>
              <a:t> task is being </a:t>
            </a:r>
            <a:r>
              <a:rPr lang="en-IN" sz="2400" dirty="0">
                <a:solidFill>
                  <a:srgbClr val="0070C0"/>
                </a:solidFill>
              </a:rPr>
              <a:t>added</a:t>
            </a:r>
            <a:r>
              <a:rPr lang="en-IN" sz="2400" dirty="0"/>
              <a:t>, then set: </a:t>
            </a:r>
            <a:br>
              <a:rPr lang="en-IN" sz="2400" dirty="0"/>
            </a:br>
            <a:r>
              <a:rPr lang="en-IN" sz="2400" dirty="0"/>
              <a:t>         se-&gt;</a:t>
            </a:r>
            <a:r>
              <a:rPr lang="en-IN" sz="2400" dirty="0" err="1"/>
              <a:t>vruntime</a:t>
            </a:r>
            <a:r>
              <a:rPr lang="en-IN" sz="2400" dirty="0"/>
              <a:t> += </a:t>
            </a:r>
            <a:r>
              <a:rPr lang="en-IN" sz="2400" dirty="0" err="1"/>
              <a:t>cfs_rq</a:t>
            </a:r>
            <a:r>
              <a:rPr lang="en-IN" sz="2400" dirty="0"/>
              <a:t>-&gt;</a:t>
            </a:r>
            <a:r>
              <a:rPr lang="en-IN" sz="2400" dirty="0" err="1"/>
              <a:t>min_vruntime</a:t>
            </a:r>
            <a:r>
              <a:rPr lang="en-IN" sz="2400" dirty="0"/>
              <a:t> </a:t>
            </a:r>
          </a:p>
          <a:p>
            <a:pPr marL="342900" indent="-342900">
              <a:buAutoNum type="arabicPeriod"/>
            </a:pPr>
            <a:r>
              <a:rPr lang="en-IN" sz="2400" dirty="0">
                <a:cs typeface="Calibri"/>
              </a:rPr>
              <a:t>This ensures that other tasks have a </a:t>
            </a:r>
            <a:r>
              <a:rPr lang="en-IN" sz="2400" b="1" dirty="0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 dirty="0">
                <a:cs typeface="Calibri"/>
              </a:rPr>
              <a:t> chance of getting scheduled</a:t>
            </a:r>
            <a:endParaRPr lang="en-IN" sz="2400" dirty="0"/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Always </a:t>
            </a:r>
            <a:r>
              <a:rPr lang="en-IN" sz="2400" dirty="0">
                <a:solidFill>
                  <a:srgbClr val="C00000"/>
                </a:solidFill>
              </a:rPr>
              <a:t>ensure</a:t>
            </a:r>
            <a:r>
              <a:rPr lang="en-IN" sz="2400" dirty="0"/>
              <a:t> that all </a:t>
            </a:r>
            <a:r>
              <a:rPr lang="en-IN" sz="2400" dirty="0" err="1">
                <a:solidFill>
                  <a:srgbClr val="0070C0"/>
                </a:solidFill>
              </a:rPr>
              <a:t>vruntimes</a:t>
            </a:r>
            <a:r>
              <a:rPr lang="en-IN" sz="2400" dirty="0"/>
              <a:t> monotonically </a:t>
            </a:r>
            <a:r>
              <a:rPr lang="en-IN" sz="2400" dirty="0">
                <a:solidFill>
                  <a:srgbClr val="C00000"/>
                </a:solidFill>
              </a:rPr>
              <a:t>increase</a:t>
            </a:r>
            <a:br>
              <a:rPr lang="en-IN" sz="2400" dirty="0">
                <a:solidFill>
                  <a:srgbClr val="C00000"/>
                </a:solidFill>
              </a:rPr>
            </a:br>
            <a:r>
              <a:rPr lang="en-IN" sz="2400" dirty="0"/>
              <a:t>(in the </a:t>
            </a:r>
            <a:r>
              <a:rPr lang="en-IN" sz="2400" i="1" dirty="0" err="1"/>
              <a:t>cfs_rq</a:t>
            </a:r>
            <a:r>
              <a:rPr lang="en-IN" sz="2400" i="1" dirty="0"/>
              <a:t> </a:t>
            </a:r>
            <a:r>
              <a:rPr lang="en-IN" sz="2400" dirty="0"/>
              <a:t>and </a:t>
            </a:r>
            <a:r>
              <a:rPr lang="en-IN" sz="2400" i="1" dirty="0" err="1"/>
              <a:t>sched_entity</a:t>
            </a:r>
            <a:r>
              <a:rPr lang="en-IN" sz="2400" i="1" dirty="0"/>
              <a:t> </a:t>
            </a:r>
            <a:r>
              <a:rPr lang="en-IN" sz="2400" dirty="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When a child process is </a:t>
            </a:r>
            <a:r>
              <a:rPr lang="en-IN" sz="2400" dirty="0">
                <a:solidFill>
                  <a:srgbClr val="C00000"/>
                </a:solidFill>
              </a:rPr>
              <a:t>created</a:t>
            </a:r>
            <a:r>
              <a:rPr lang="en-IN" sz="2400" dirty="0"/>
              <a:t>, it inherits the </a:t>
            </a:r>
            <a:r>
              <a:rPr lang="en-IN" sz="2400" dirty="0" err="1">
                <a:solidFill>
                  <a:srgbClr val="00B050"/>
                </a:solidFill>
              </a:rPr>
              <a:t>vruntime</a:t>
            </a:r>
            <a:r>
              <a:rPr lang="en-IN" sz="2400" dirty="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/>
              <a:t>Upon a task </a:t>
            </a:r>
            <a:r>
              <a:rPr lang="en-IN" sz="2400" dirty="0">
                <a:solidFill>
                  <a:srgbClr val="FF0000"/>
                </a:solidFill>
              </a:rPr>
              <a:t>migration </a:t>
            </a:r>
            <a:r>
              <a:rPr lang="en-IN" sz="2400" dirty="0"/>
              <a:t>or</a:t>
            </a:r>
            <a:r>
              <a:rPr lang="en-IN" sz="2400" dirty="0">
                <a:solidFill>
                  <a:srgbClr val="FF0000"/>
                </a:solidFill>
              </a:rPr>
              <a:t> block/unblock</a:t>
            </a:r>
            <a:r>
              <a:rPr lang="en-IN" sz="2400" dirty="0"/>
              <a:t>, subtract </a:t>
            </a:r>
            <a:r>
              <a:rPr lang="en-IN" sz="2400" dirty="0" err="1">
                <a:solidFill>
                  <a:srgbClr val="0070C0"/>
                </a:solidFill>
              </a:rPr>
              <a:t>cfs_rq</a:t>
            </a:r>
            <a:r>
              <a:rPr lang="en-IN" sz="2400" dirty="0">
                <a:solidFill>
                  <a:srgbClr val="0070C0"/>
                </a:solidFill>
              </a:rPr>
              <a:t>-&gt;</a:t>
            </a:r>
            <a:r>
              <a:rPr lang="en-IN" sz="2400" dirty="0" err="1">
                <a:solidFill>
                  <a:srgbClr val="0070C0"/>
                </a:solidFill>
              </a:rPr>
              <a:t>vruntime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from the source </a:t>
            </a:r>
            <a:r>
              <a:rPr lang="en-IN" sz="2400" dirty="0" err="1"/>
              <a:t>rq</a:t>
            </a:r>
            <a:r>
              <a:rPr lang="en-IN" sz="2400" dirty="0"/>
              <a:t> and </a:t>
            </a:r>
            <a:br>
              <a:rPr lang="en-IN" sz="2400" dirty="0"/>
            </a:br>
            <a:r>
              <a:rPr lang="en-IN" sz="2400" dirty="0">
                <a:solidFill>
                  <a:srgbClr val="C00000"/>
                </a:solidFill>
              </a:rPr>
              <a:t>add</a:t>
            </a:r>
            <a:r>
              <a:rPr lang="en-IN" sz="2400" dirty="0"/>
              <a:t> the corresponding number for the destination </a:t>
            </a:r>
            <a:r>
              <a:rPr lang="en-IN" sz="2400" dirty="0" err="1"/>
              <a:t>rq</a:t>
            </a:r>
            <a:r>
              <a:rPr lang="en-IN" sz="2400" dirty="0"/>
              <a:t> (while </a:t>
            </a:r>
            <a:r>
              <a:rPr lang="en-IN" sz="2400" dirty="0">
                <a:solidFill>
                  <a:srgbClr val="7030A0"/>
                </a:solidFill>
              </a:rPr>
              <a:t>enqueueing </a:t>
            </a:r>
            <a:r>
              <a:rPr lang="en-IN" sz="2400" dirty="0"/>
              <a:t>back again in the</a:t>
            </a:r>
            <a:br>
              <a:rPr lang="en-IN" sz="2400" dirty="0"/>
            </a:br>
            <a:r>
              <a:rPr lang="en-IN" sz="2400" dirty="0"/>
              <a:t>same or a different </a:t>
            </a:r>
            <a:r>
              <a:rPr lang="en-IN" sz="2400" dirty="0" err="1"/>
              <a:t>rq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 dirty="0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114152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FEAB4-D6DF-F9C3-000A-AD8443D5B446}"/>
              </a:ext>
            </a:extLst>
          </p:cNvPr>
          <p:cNvSpPr txBox="1"/>
          <p:nvPr/>
        </p:nvSpPr>
        <p:spPr>
          <a:xfrm>
            <a:off x="337457" y="3759880"/>
            <a:ext cx="1185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rb_entry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container_of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type, member)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Maintain</a:t>
            </a:r>
            <a:r>
              <a:rPr lang="en-US" dirty="0"/>
              <a:t> a queue for each priority level</a:t>
            </a:r>
          </a:p>
          <a:p>
            <a:r>
              <a:rPr lang="en-US" dirty="0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priority queue that has an entry.</a:t>
            </a:r>
          </a:p>
          <a:p>
            <a:r>
              <a:rPr lang="en-US" dirty="0"/>
              <a:t>Pick the </a:t>
            </a:r>
            <a:r>
              <a:rPr lang="en-US" dirty="0">
                <a:solidFill>
                  <a:srgbClr val="0070C0"/>
                </a:solidFill>
              </a:rPr>
              <a:t>first</a:t>
            </a:r>
            <a:r>
              <a:rPr lang="en-US" dirty="0"/>
              <a:t> task and run it.</a:t>
            </a:r>
          </a:p>
          <a:p>
            <a:r>
              <a:rPr lang="en-US" dirty="0"/>
              <a:t>Two policies: FIFO and RR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16148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jobs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means that if we have a set of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and associated </a:t>
            </a:r>
            <a:r>
              <a:rPr lang="en-IN" sz="2400">
                <a:solidFill>
                  <a:srgbClr val="00B050"/>
                </a:solidFill>
              </a:rPr>
              <a:t>deadlines</a:t>
            </a:r>
            <a:r>
              <a:rPr lang="en-IN" sz="2400"/>
              <a:t>, if it is </a:t>
            </a:r>
            <a:r>
              <a:rPr lang="en-IN" sz="2400">
                <a:solidFill>
                  <a:srgbClr val="0070C0"/>
                </a:solidFill>
              </a:rPr>
              <a:t>schedulable, </a:t>
            </a:r>
            <a:r>
              <a:rPr lang="en-IN" sz="2400"/>
              <a:t>we have </a:t>
            </a:r>
            <a:r>
              <a:rPr lang="en-IN" sz="2400" err="1"/>
              <a:t>L</a:t>
            </a:r>
            <a:r>
              <a:rPr lang="en-IN" sz="2400" baseline="-25000" err="1"/>
              <a:t>max</a:t>
            </a:r>
            <a:r>
              <a:rPr lang="en-IN" sz="240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Furthermore, if it is </a:t>
            </a:r>
            <a:r>
              <a:rPr lang="en-IN" sz="2400">
                <a:solidFill>
                  <a:srgbClr val="C00000"/>
                </a:solidFill>
              </a:rPr>
              <a:t>schedulable</a:t>
            </a:r>
            <a:r>
              <a:rPr lang="en-IN" sz="2400"/>
              <a:t>, EDF will always be able to </a:t>
            </a:r>
            <a:r>
              <a:rPr lang="en-IN" sz="2400">
                <a:solidFill>
                  <a:srgbClr val="0070C0"/>
                </a:solidFill>
              </a:rPr>
              <a:t>find</a:t>
            </a:r>
            <a:r>
              <a:rPr lang="en-IN" sz="240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If pre-emption is enabled, EDF is optimal, and furthermore it provides the test of </a:t>
            </a:r>
            <a:r>
              <a:rPr lang="en-IN" sz="2000" err="1"/>
              <a:t>schedulability</a:t>
            </a:r>
            <a:endParaRPr lang="en-IN" sz="20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/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Priority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000"/>
                  <a:t> / &lt;time till deadline&gt;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5CB1B00-C464-8829-CC59-AF327BC1C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20" y="1690688"/>
                <a:ext cx="5733288" cy="547461"/>
              </a:xfrm>
              <a:prstGeom prst="roundRect">
                <a:avLst/>
              </a:prstGeom>
              <a:blipFill>
                <a:blip r:embed="rId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/>
                  <a:t>The scheduler computes </a:t>
                </a:r>
                <a:r>
                  <a:rPr lang="en-IN" sz="2000" i="1"/>
                  <a:t>U </a:t>
                </a:r>
                <a:r>
                  <a:rPr lang="en-IN" sz="200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/>
                  <a:t>, it reports that the set of jobs are not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job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jobs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job’s period</a:t>
            </a:r>
          </a:p>
          <a:p>
            <a:r>
              <a:rPr lang="en-IN"/>
              <a:t>A periodic task </a:t>
            </a:r>
            <a:r>
              <a:rPr lang="en-IN" i="1"/>
              <a:t>i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</a:t>
            </a:r>
            <a:r>
              <a:rPr lang="en-IN" sz="2400" err="1"/>
              <a:t>Layland</a:t>
            </a:r>
            <a:r>
              <a:rPr lang="en-IN" sz="2400"/>
              <a:t>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 err="1">
                <a:solidFill>
                  <a:srgbClr val="0070C0"/>
                </a:solidFill>
              </a:rPr>
              <a:t>Lehoczky</a:t>
            </a:r>
            <a:r>
              <a:rPr lang="en-IN" sz="2400">
                <a:solidFill>
                  <a:srgbClr val="0070C0"/>
                </a:solidFill>
              </a:rPr>
              <a:t>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(zero </a:t>
            </a:r>
            <a:r>
              <a:rPr lang="en-IN" sz="2000" err="1"/>
              <a:t>phasings</a:t>
            </a:r>
            <a:r>
              <a:rPr lang="en-IN" sz="2000"/>
              <a:t>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we have </a:t>
            </a:r>
            <a:r>
              <a:rPr lang="en-IN" sz="2000" err="1">
                <a:solidFill>
                  <a:srgbClr val="7030A0"/>
                </a:solidFill>
              </a:rPr>
              <a:t>schedulability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</a:t>
            </a:r>
            <a:r>
              <a:rPr lang="en-IN" sz="2000" err="1"/>
              <a:t>Layland</a:t>
            </a:r>
            <a:r>
              <a:rPr lang="en-IN" sz="2000"/>
              <a:t>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⌈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⌉</m:t>
                          </m:r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27294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44269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44269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1968809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1968809" cy="442557"/>
              </a:xfrm>
              <a:prstGeom prst="rect">
                <a:avLst/>
              </a:prstGeom>
              <a:blipFill>
                <a:blip r:embed="rId4"/>
                <a:stretch>
                  <a:fillRect l="-2786" t="-1389" r="-4334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6397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6397" cy="436723"/>
              </a:xfrm>
              <a:prstGeom prst="rect">
                <a:avLst/>
              </a:prstGeom>
              <a:blipFill>
                <a:blip r:embed="rId5"/>
                <a:stretch>
                  <a:fillRect l="-23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 dirty="0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41" y="4859439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8610600" y="4973316"/>
            <a:ext cx="263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Avoid </a:t>
            </a:r>
            <a:r>
              <a:rPr lang="en-US" sz="2800" dirty="0">
                <a:solidFill>
                  <a:srgbClr val="FF0000"/>
                </a:solidFill>
              </a:rPr>
              <a:t>deadlocks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i="1">
                    <a:solidFill>
                      <a:srgbClr val="00B050"/>
                    </a:solidFill>
                  </a:rPr>
                  <a:t>foreach</a:t>
                </a:r>
                <a:r>
                  <a:rPr lang="en-IN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/>
                </a:br>
                <a:r>
                  <a:rPr lang="en-IN" b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/>
                </a:br>
                <a:r>
                  <a:rPr lang="en-IN"/>
                  <a:t>	</a:t>
                </a:r>
                <a:r>
                  <a:rPr lang="en-IN" i="1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/>
                </a:br>
                <a:r>
                  <a:rPr lang="en-IN"/>
                  <a:t>	</a:t>
                </a:r>
                <a:r>
                  <a:rPr lang="en-IN" i="1">
                    <a:solidFill>
                      <a:srgbClr val="7030A0"/>
                    </a:solidFill>
                  </a:rPr>
                  <a:t>while</a:t>
                </a:r>
                <a:r>
                  <a:rPr lang="en-IN"/>
                  <a:t> (</a:t>
                </a:r>
                <a:r>
                  <a:rPr lang="en-IN" err="1"/>
                  <a:t>cont</a:t>
                </a:r>
                <a:r>
                  <a:rPr lang="en-IN"/>
                  <a:t>)</a:t>
                </a:r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/>
                  <a:t> </a:t>
                </a:r>
                <a:r>
                  <a:rPr lang="en-IN" err="1"/>
                  <a:t>cont</a:t>
                </a:r>
                <a:r>
                  <a:rPr lang="en-IN"/>
                  <a:t> </a:t>
                </a:r>
                <a:r>
                  <a:rPr lang="en-IN">
                    <a:sym typeface="Wingdings" panose="05000000000000000000" pitchFamily="2" charset="2"/>
                  </a:rPr>
                  <a:t>= </a:t>
                </a:r>
                <a:r>
                  <a:rPr lang="en-IN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ym typeface="Wingdings" panose="05000000000000000000" pitchFamily="2" charset="2"/>
                  </a:rPr>
                  <a:t>		</a:t>
                </a:r>
                <a:r>
                  <a:rPr lang="en-IN" i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		</a:t>
                </a:r>
                <a:r>
                  <a:rPr lang="en-IN" i="1">
                    <a:solidFill>
                      <a:srgbClr val="00B050"/>
                    </a:solidFill>
                  </a:rPr>
                  <a:t>if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return</a:t>
                </a:r>
                <a:r>
                  <a:rPr lang="en-IN" b="1">
                    <a:solidFill>
                      <a:srgbClr val="FF0000"/>
                    </a:solidFill>
                  </a:rPr>
                  <a:t> false; </a:t>
                </a:r>
              </a:p>
              <a:p>
                <a:pPr marL="0" indent="0">
                  <a:buNone/>
                </a:pPr>
                <a:r>
                  <a:rPr lang="en-IN" b="1">
                    <a:solidFill>
                      <a:srgbClr val="FF0000"/>
                    </a:solidFill>
                  </a:rPr>
                  <a:t>	</a:t>
                </a:r>
                <a:r>
                  <a:rPr lang="en-IN" b="1">
                    <a:solidFill>
                      <a:srgbClr val="7030A0"/>
                    </a:solidFill>
                  </a:rPr>
                  <a:t>}</a:t>
                </a:r>
                <a:r>
                  <a:rPr lang="en-IN"/>
                  <a:t> </a:t>
                </a:r>
              </a:p>
              <a:p>
                <a:pPr marL="0" indent="0">
                  <a:buNone/>
                </a:pPr>
                <a:r>
                  <a:rPr lang="en-IN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/>
                  <a:t>return</a:t>
                </a:r>
                <a:r>
                  <a:rPr lang="en-IN">
                    <a:solidFill>
                      <a:srgbClr val="7030A0"/>
                    </a:solidFill>
                  </a:rPr>
                  <a:t> </a:t>
                </a:r>
                <a:r>
                  <a:rPr lang="en-IN" b="1">
                    <a:solidFill>
                      <a:srgbClr val="00B050"/>
                    </a:solidFill>
                  </a:rPr>
                  <a:t>true</a:t>
                </a:r>
                <a:r>
                  <a:rPr lang="en-IN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209322" y="3737827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209322" y="4306592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209322" y="485207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IN" sz="2400"/>
              <a:t>What happens if a </a:t>
            </a:r>
            <a:r>
              <a:rPr lang="en-IN" sz="2400">
                <a:solidFill>
                  <a:srgbClr val="00B050"/>
                </a:solidFill>
              </a:rPr>
              <a:t>low-priority</a:t>
            </a:r>
            <a:r>
              <a:rPr lang="en-IN" sz="2400"/>
              <a:t> process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a resource, and this </a:t>
            </a:r>
            <a:r>
              <a:rPr lang="en-IN" sz="2400">
                <a:solidFill>
                  <a:srgbClr val="FF0000"/>
                </a:solidFill>
              </a:rPr>
              <a:t>stops</a:t>
            </a:r>
            <a:r>
              <a:rPr lang="en-IN" sz="2400"/>
              <a:t> high priority processes from making progress? </a:t>
            </a:r>
            <a:r>
              <a:rPr lang="en-IN" sz="240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/>
              <a:t>A high priority process could be </a:t>
            </a:r>
            <a:r>
              <a:rPr lang="en-IN" sz="2400">
                <a:solidFill>
                  <a:srgbClr val="C00000"/>
                </a:solidFill>
              </a:rPr>
              <a:t>blocked</a:t>
            </a:r>
            <a:r>
              <a:rPr lang="en-IN" sz="2400"/>
              <a:t> for a long time if a medium priority process decides to </a:t>
            </a:r>
            <a:r>
              <a:rPr lang="en-IN" sz="2400">
                <a:solidFill>
                  <a:srgbClr val="0070C0"/>
                </a:solidFill>
              </a:rPr>
              <a:t>run</a:t>
            </a:r>
            <a:r>
              <a:rPr lang="en-IN" sz="240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7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Raise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of the lock-holding low-priority task to that of the </a:t>
            </a:r>
            <a:r>
              <a:rPr lang="en-IN" sz="2400">
                <a:solidFill>
                  <a:srgbClr val="7030A0"/>
                </a:solidFill>
              </a:rPr>
              <a:t>high-priority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task (until it </a:t>
            </a:r>
            <a:r>
              <a:rPr lang="en-IN" sz="2400">
                <a:solidFill>
                  <a:srgbClr val="C00000"/>
                </a:solidFill>
              </a:rPr>
              <a:t>holds</a:t>
            </a:r>
            <a:r>
              <a:rPr lang="en-IN" sz="2400"/>
              <a:t> the resource).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6DB9E2F-ED8C-8522-E75B-84A7DE4F8B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3" y="5548533"/>
            <a:ext cx="583189" cy="5831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734660-2FDE-18C8-E1A2-C2CFC485589C}"/>
              </a:ext>
            </a:extLst>
          </p:cNvPr>
          <p:cNvSpPr/>
          <p:nvPr/>
        </p:nvSpPr>
        <p:spPr>
          <a:xfrm>
            <a:off x="1774658" y="5512230"/>
            <a:ext cx="9086248" cy="68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There is a problem if a </a:t>
            </a:r>
            <a:r>
              <a:rPr lang="en-IN" sz="2400">
                <a:solidFill>
                  <a:srgbClr val="FF0000"/>
                </a:solidFill>
              </a:rPr>
              <a:t>high-priority</a:t>
            </a:r>
            <a:r>
              <a:rPr lang="en-IN" sz="2400">
                <a:solidFill>
                  <a:schemeClr val="tx1"/>
                </a:solidFill>
              </a:rPr>
              <a:t> process needs many </a:t>
            </a:r>
            <a:r>
              <a:rPr lang="en-IN" sz="2400">
                <a:solidFill>
                  <a:srgbClr val="7030A0"/>
                </a:solidFill>
              </a:rPr>
              <a:t>resources</a:t>
            </a:r>
            <a:r>
              <a:rPr lang="en-IN" sz="2400">
                <a:solidFill>
                  <a:schemeClr val="tx1"/>
                </a:solidFill>
              </a:rPr>
              <a:t> and this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>
                <a:solidFill>
                  <a:schemeClr val="tx1"/>
                </a:solidFill>
              </a:rPr>
              <a:t> has to be carried out for every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9835E-2F70-7A4C-66C1-6BF0D0253DC1}"/>
              </a:ext>
            </a:extLst>
          </p:cNvPr>
          <p:cNvSpPr/>
          <p:nvPr/>
        </p:nvSpPr>
        <p:spPr>
          <a:xfrm>
            <a:off x="10289406" y="5097672"/>
            <a:ext cx="1761423" cy="4508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blocking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247"/>
          </a:xfrm>
        </p:spPr>
        <p:txBody>
          <a:bodyPr/>
          <a:lstStyle/>
          <a:p>
            <a:r>
              <a:rPr lang="en-IN"/>
              <a:t>Let us assume some </a:t>
            </a:r>
            <a:r>
              <a:rPr lang="en-IN">
                <a:solidFill>
                  <a:srgbClr val="00B050"/>
                </a:solidFill>
              </a:rPr>
              <a:t>facts</a:t>
            </a:r>
            <a:r>
              <a:rPr lang="en-IN"/>
              <a:t> are known </a:t>
            </a:r>
            <a:r>
              <a:rPr lang="en-IN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/>
              <a:t>Let ceil(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) be the </a:t>
            </a:r>
            <a:r>
              <a:rPr lang="en-IN">
                <a:solidFill>
                  <a:srgbClr val="0070C0"/>
                </a:solidFill>
              </a:rPr>
              <a:t>priority</a:t>
            </a:r>
            <a:r>
              <a:rPr lang="en-IN"/>
              <a:t> of the highest-priority process that can possibly </a:t>
            </a:r>
            <a:r>
              <a:rPr lang="en-IN">
                <a:solidFill>
                  <a:srgbClr val="FF0000"/>
                </a:solidFill>
              </a:rPr>
              <a:t>acquire</a:t>
            </a:r>
            <a:r>
              <a:rPr lang="en-IN"/>
              <a:t> the resource.</a:t>
            </a:r>
          </a:p>
          <a:p>
            <a:pPr lvl="1"/>
            <a:r>
              <a:rPr lang="en-IN"/>
              <a:t>Once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raise its </a:t>
            </a:r>
            <a:r>
              <a:rPr lang="en-IN">
                <a:solidFill>
                  <a:srgbClr val="00B050"/>
                </a:solidFill>
              </a:rPr>
              <a:t>priority</a:t>
            </a:r>
            <a:r>
              <a:rPr lang="en-IN"/>
              <a:t> to ceil(resource)</a:t>
            </a:r>
          </a:p>
          <a:p>
            <a:r>
              <a:rPr lang="en-IN"/>
              <a:t>The moment a process </a:t>
            </a:r>
            <a:r>
              <a:rPr lang="en-IN">
                <a:solidFill>
                  <a:srgbClr val="7030A0"/>
                </a:solidFill>
              </a:rPr>
              <a:t>acquires</a:t>
            </a:r>
            <a:r>
              <a:rPr lang="en-IN"/>
              <a:t> a resource, it cannot be blocked any more by a </a:t>
            </a:r>
            <a:r>
              <a:rPr lang="en-IN">
                <a:solidFill>
                  <a:srgbClr val="00B050"/>
                </a:solidFill>
              </a:rPr>
              <a:t>low-priority</a:t>
            </a:r>
            <a:r>
              <a:rPr lang="en-IN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8AAB052-4315-5611-425E-5544F61DB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1" y="3891421"/>
            <a:ext cx="499476" cy="4189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09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We cannot have any </a:t>
            </a:r>
            <a:r>
              <a:rPr lang="en-IN" sz="2400">
                <a:solidFill>
                  <a:srgbClr val="C00000"/>
                </a:solidFill>
              </a:rPr>
              <a:t>deadlocks</a:t>
            </a:r>
            <a:r>
              <a:rPr lang="en-IN" sz="2400"/>
              <a:t>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5215288" y="5904126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/>
          <a:lstStyle/>
          <a:p>
            <a:r>
              <a:rPr lang="en-IN"/>
              <a:t>Each resource has a </a:t>
            </a:r>
            <a:r>
              <a:rPr lang="en-IN">
                <a:solidFill>
                  <a:srgbClr val="0070C0"/>
                </a:solidFill>
              </a:rPr>
              <a:t>highest ceiling priority</a:t>
            </a:r>
          </a:p>
          <a:p>
            <a:r>
              <a:rPr lang="en-IN">
                <a:solidFill>
                  <a:srgbClr val="FF0000"/>
                </a:solidFill>
              </a:rPr>
              <a:t>Don’t </a:t>
            </a:r>
            <a:r>
              <a:rPr lang="en-IN"/>
              <a:t>allocate a </a:t>
            </a:r>
            <a:r>
              <a:rPr lang="en-IN">
                <a:solidFill>
                  <a:srgbClr val="C00000"/>
                </a:solidFill>
              </a:rPr>
              <a:t>resource</a:t>
            </a:r>
            <a:r>
              <a:rPr lang="en-IN"/>
              <a:t>, even if it is free </a:t>
            </a:r>
            <a:r>
              <a:rPr lang="en-IN">
                <a:solidFill>
                  <a:srgbClr val="0070C0"/>
                </a:solidFill>
              </a:rPr>
              <a:t>🤚</a:t>
            </a:r>
          </a:p>
          <a:p>
            <a:r>
              <a:rPr lang="en-IN"/>
              <a:t>System ceiling (CSC) = </a:t>
            </a:r>
            <a:r>
              <a:rPr lang="en-IN">
                <a:solidFill>
                  <a:srgbClr val="FF0000"/>
                </a:solidFill>
              </a:rPr>
              <a:t>max</a:t>
            </a:r>
            <a:r>
              <a:rPr lang="en-IN"/>
              <a:t> (</a:t>
            </a:r>
            <a:r>
              <a:rPr lang="en-IN">
                <a:solidFill>
                  <a:srgbClr val="C00000"/>
                </a:solidFill>
              </a:rPr>
              <a:t>ceilings</a:t>
            </a:r>
            <a:r>
              <a:rPr lang="en-IN"/>
              <a:t> of all resources that are in use)</a:t>
            </a:r>
          </a:p>
          <a:p>
            <a:r>
              <a:rPr lang="en-IN">
                <a:solidFill>
                  <a:srgbClr val="00B050"/>
                </a:solidFill>
              </a:rPr>
              <a:t>Resource</a:t>
            </a:r>
            <a:r>
              <a:rPr lang="en-IN"/>
              <a:t> grant clause</a:t>
            </a:r>
          </a:p>
          <a:p>
            <a:pPr lvl="1"/>
            <a:r>
              <a:rPr lang="en-IN"/>
              <a:t>Either a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holds a </a:t>
            </a:r>
            <a:r>
              <a:rPr lang="en-IN">
                <a:solidFill>
                  <a:srgbClr val="FF0000"/>
                </a:solidFill>
              </a:rPr>
              <a:t>resource</a:t>
            </a:r>
            <a:r>
              <a:rPr lang="en-IN"/>
              <a:t> that set the current system ceiling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OR</a:t>
            </a:r>
            <a:r>
              <a:rPr lang="en-IN"/>
              <a:t> its </a:t>
            </a:r>
            <a:r>
              <a:rPr lang="en-IN">
                <a:solidFill>
                  <a:srgbClr val="7030A0"/>
                </a:solidFill>
              </a:rPr>
              <a:t>priority</a:t>
            </a:r>
            <a:r>
              <a:rPr lang="en-IN"/>
              <a:t> needs to be higher than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/>
              <a:t> (also </a:t>
            </a:r>
            <a:r>
              <a:rPr lang="en-IN">
                <a:solidFill>
                  <a:srgbClr val="C00000"/>
                </a:solidFill>
              </a:rPr>
              <a:t>set</a:t>
            </a:r>
            <a:r>
              <a:rPr lang="en-IN"/>
              <a:t> the new CSC in this case)</a:t>
            </a:r>
          </a:p>
          <a:p>
            <a:r>
              <a:rPr lang="en-IN">
                <a:solidFill>
                  <a:srgbClr val="0070C0"/>
                </a:solidFill>
              </a:rPr>
              <a:t>Inheritance</a:t>
            </a:r>
            <a:r>
              <a:rPr lang="en-IN"/>
              <a:t> clause</a:t>
            </a:r>
          </a:p>
          <a:p>
            <a:pPr lvl="1"/>
            <a:r>
              <a:rPr lang="en-IN"/>
              <a:t>The process </a:t>
            </a:r>
            <a:r>
              <a:rPr lang="en-IN">
                <a:solidFill>
                  <a:srgbClr val="C00000"/>
                </a:solidFill>
              </a:rPr>
              <a:t>holding</a:t>
            </a:r>
            <a:r>
              <a:rPr lang="en-IN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A691-E2E2-537F-52CF-BFF0C827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Brief Note about PCP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8592F-A3D7-0181-9862-955B2BF1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D0CB-AEAF-B2BD-78F8-9630A8AD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3A1132-603F-9918-B5C6-710F5E059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13552"/>
              </p:ext>
            </p:extLst>
          </p:nvPr>
        </p:nvGraphicFramePr>
        <p:xfrm>
          <a:off x="1190752" y="1545336"/>
          <a:ext cx="9224264" cy="4218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0087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dirty="0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699035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(&amp;counter,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{}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For every operation, the completion time is between</a:t>
            </a:r>
            <a:br>
              <a:rPr lang="en-IN" sz="2400" dirty="0"/>
            </a:br>
            <a:r>
              <a:rPr lang="en-IN" sz="2400" dirty="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Per-thread order is </a:t>
            </a:r>
            <a:r>
              <a:rPr lang="en-IN" sz="2400" dirty="0">
                <a:solidFill>
                  <a:srgbClr val="FF0000"/>
                </a:solidFill>
              </a:rPr>
              <a:t>respected</a:t>
            </a:r>
            <a:r>
              <a:rPr lang="en-IN" sz="2400" dirty="0"/>
              <a:t>. If </a:t>
            </a:r>
            <a:r>
              <a:rPr lang="en-IN" sz="2400" i="1" dirty="0">
                <a:solidFill>
                  <a:srgbClr val="0070C0"/>
                </a:solidFill>
              </a:rPr>
              <a:t>operations</a:t>
            </a:r>
            <a:r>
              <a:rPr lang="en-IN" sz="2400" dirty="0"/>
              <a:t> </a:t>
            </a:r>
            <a:r>
              <a:rPr lang="en-IN" sz="2400" i="1" dirty="0"/>
              <a:t>A</a:t>
            </a:r>
            <a:r>
              <a:rPr lang="en-IN" sz="2400" dirty="0"/>
              <a:t> and </a:t>
            </a:r>
            <a:r>
              <a:rPr lang="en-IN" sz="2400" i="1" dirty="0"/>
              <a:t>B</a:t>
            </a:r>
            <a:br>
              <a:rPr lang="en-IN" sz="2400" dirty="0"/>
            </a:br>
            <a:r>
              <a:rPr lang="en-IN" sz="2400" dirty="0"/>
              <a:t>are issued by the same thread and </a:t>
            </a:r>
            <a:r>
              <a:rPr lang="en-IN" sz="2400" i="1" dirty="0"/>
              <a:t>A</a:t>
            </a:r>
            <a:r>
              <a:rPr lang="en-IN" sz="2400" dirty="0"/>
              <a:t> ends before </a:t>
            </a:r>
            <a:r>
              <a:rPr lang="en-IN" sz="2400" i="1" dirty="0"/>
              <a:t>B</a:t>
            </a:r>
            <a:br>
              <a:rPr lang="en-IN" sz="2400" dirty="0"/>
            </a:br>
            <a:r>
              <a:rPr lang="en-IN" sz="2400" dirty="0"/>
              <a:t>starts in the parallel execution, then </a:t>
            </a:r>
            <a:r>
              <a:rPr lang="en-IN" sz="2400" i="1" dirty="0"/>
              <a:t>A</a:t>
            </a:r>
            <a:r>
              <a:rPr lang="en-IN" sz="2400" dirty="0"/>
              <a:t> appears before</a:t>
            </a:r>
            <a:br>
              <a:rPr lang="en-IN" sz="2400" dirty="0"/>
            </a:br>
            <a:r>
              <a:rPr lang="en-IN" sz="2400" i="1" dirty="0"/>
              <a:t>B</a:t>
            </a:r>
            <a:r>
              <a:rPr lang="en-IN" sz="2400" dirty="0"/>
              <a:t> in the equivalent sequential order.  The execution is </a:t>
            </a:r>
            <a:br>
              <a:rPr lang="en-IN" sz="2400" dirty="0"/>
            </a:br>
            <a:r>
              <a:rPr lang="en-IN" sz="2400" dirty="0">
                <a:solidFill>
                  <a:srgbClr val="0070C0"/>
                </a:solidFill>
              </a:rPr>
              <a:t>atomic</a:t>
            </a:r>
            <a:r>
              <a:rPr lang="en-IN" sz="2400" dirty="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Operations issued by the same thread to different addresses can be reordered in the equivalent sequential order.  There can be different </a:t>
            </a:r>
            <a:r>
              <a:rPr lang="en-IN" sz="2400" dirty="0">
                <a:solidFill>
                  <a:srgbClr val="FF0000"/>
                </a:solidFill>
              </a:rPr>
              <a:t>reordering rules </a:t>
            </a:r>
            <a:r>
              <a:rPr lang="en-IN" sz="2400" dirty="0">
                <a:solidFill>
                  <a:schemeClr val="tx1"/>
                </a:solidFill>
              </a:rPr>
              <a:t>and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rgbClr val="0070C0"/>
                </a:solidFill>
              </a:rPr>
              <a:t>atomicity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Assume</a:t>
            </a:r>
            <a:r>
              <a:rPr lang="en-IN" sz="2400" dirty="0"/>
              <a:t> there are </a:t>
            </a:r>
            <a:r>
              <a:rPr lang="en-IN" sz="2400" dirty="0">
                <a:solidFill>
                  <a:srgbClr val="7030A0"/>
                </a:solidFill>
              </a:rPr>
              <a:t>multiple</a:t>
            </a:r>
            <a:r>
              <a:rPr lang="en-IN" sz="2400" dirty="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Will this </a:t>
            </a:r>
            <a:r>
              <a:rPr lang="en-IN" sz="2400" dirty="0">
                <a:solidFill>
                  <a:srgbClr val="0070C0"/>
                </a:solidFill>
              </a:rPr>
              <a:t>work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correctly</a:t>
            </a:r>
            <a:r>
              <a:rPr lang="en-IN" sz="2400" dirty="0"/>
              <a:t>?</a:t>
            </a:r>
            <a:endParaRPr lang="en-IN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 dirty="0"/>
              <a:t>t1 = t1 + 1</a:t>
            </a:r>
          </a:p>
          <a:p>
            <a:pPr lvl="1"/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b="1" dirty="0">
                <a:solidFill>
                  <a:srgbClr val="00B050"/>
                </a:solidFill>
              </a:rPr>
              <a:t>line</a:t>
            </a:r>
            <a:r>
              <a:rPr lang="en-IN" sz="2400" dirty="0"/>
              <a:t> corresponds to one line of assembly code. </a:t>
            </a:r>
            <a:r>
              <a:rPr lang="en-IN" sz="2400" b="1" i="1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is a global variable stored in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and </a:t>
            </a:r>
            <a:r>
              <a:rPr lang="en-IN" sz="2400" i="1" dirty="0"/>
              <a:t>t1</a:t>
            </a:r>
            <a:r>
              <a:rPr lang="en-IN" sz="2400" dirty="0"/>
              <a:t> is a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 dirty="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 dirty="0"/>
              <a:t>The operation needs to be </a:t>
            </a:r>
            <a:r>
              <a:rPr lang="en-IN" dirty="0">
                <a:solidFill>
                  <a:srgbClr val="FF0000"/>
                </a:solidFill>
              </a:rPr>
              <a:t>atomic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It needs to “</a:t>
            </a:r>
            <a:r>
              <a:rPr lang="en-IN" dirty="0">
                <a:solidFill>
                  <a:srgbClr val="00B050"/>
                </a:solidFill>
              </a:rPr>
              <a:t>appear</a:t>
            </a:r>
            <a:r>
              <a:rPr lang="en-IN" dirty="0"/>
              <a:t>” to execute </a:t>
            </a:r>
            <a:r>
              <a:rPr lang="en-IN" dirty="0">
                <a:solidFill>
                  <a:srgbClr val="7030A0"/>
                </a:solidFill>
              </a:rPr>
              <a:t>instantaneously</a:t>
            </a:r>
            <a:r>
              <a:rPr lang="en-IN" dirty="0"/>
              <a:t> (single instant of time)</a:t>
            </a:r>
          </a:p>
          <a:p>
            <a:pPr lvl="1"/>
            <a:r>
              <a:rPr lang="en-IN" dirty="0"/>
              <a:t>Either the entire </a:t>
            </a:r>
            <a:r>
              <a:rPr lang="en-IN" dirty="0">
                <a:solidFill>
                  <a:srgbClr val="0070C0"/>
                </a:solidFill>
              </a:rPr>
              <a:t>operation</a:t>
            </a:r>
            <a:r>
              <a:rPr lang="en-IN" dirty="0"/>
              <a:t> executes, or it appears to not have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 dirty="0"/>
              <a:t> at all</a:t>
            </a:r>
          </a:p>
          <a:p>
            <a:r>
              <a:rPr lang="en-IN" dirty="0">
                <a:solidFill>
                  <a:srgbClr val="C00000"/>
                </a:solidFill>
              </a:rPr>
              <a:t>Atomicity</a:t>
            </a:r>
            <a:r>
              <a:rPr lang="en-IN" dirty="0"/>
              <a:t> vs </a:t>
            </a:r>
            <a:r>
              <a:rPr lang="en-IN" dirty="0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 dirty="0"/>
              <a:t>Atomicity basically says that the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 dirty="0"/>
              <a:t>(like enqueue/dequeue) appears to </a:t>
            </a:r>
            <a:r>
              <a:rPr lang="en-IN" dirty="0">
                <a:solidFill>
                  <a:srgbClr val="0070C0"/>
                </a:solidFill>
              </a:rPr>
              <a:t>execute</a:t>
            </a:r>
            <a:r>
              <a:rPr lang="en-IN" dirty="0"/>
              <a:t> at any one instant of time</a:t>
            </a:r>
          </a:p>
          <a:p>
            <a:pPr lvl="1"/>
            <a:r>
              <a:rPr lang="en-IN" dirty="0"/>
              <a:t>However, it does not say that this </a:t>
            </a:r>
            <a:r>
              <a:rPr lang="en-IN" dirty="0">
                <a:solidFill>
                  <a:srgbClr val="0070C0"/>
                </a:solidFill>
              </a:rPr>
              <a:t>execution point </a:t>
            </a:r>
            <a:r>
              <a:rPr lang="en-IN" dirty="0"/>
              <a:t>needs to lie between the </a:t>
            </a:r>
            <a:r>
              <a:rPr lang="en-IN" dirty="0">
                <a:solidFill>
                  <a:srgbClr val="00B050"/>
                </a:solidFill>
              </a:rPr>
              <a:t>start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end</a:t>
            </a:r>
            <a:r>
              <a:rPr lang="en-IN" dirty="0"/>
              <a:t> of the operation</a:t>
            </a:r>
          </a:p>
          <a:p>
            <a:pPr lvl="1"/>
            <a:r>
              <a:rPr lang="en-IN" dirty="0"/>
              <a:t>This is where we have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 dirty="0"/>
              <a:t>– a </a:t>
            </a:r>
            <a:r>
              <a:rPr lang="en-IN" dirty="0">
                <a:solidFill>
                  <a:srgbClr val="FF0000"/>
                </a:solidFill>
              </a:rPr>
              <a:t>stronger</a:t>
            </a:r>
            <a:r>
              <a:rPr lang="en-IN" dirty="0"/>
              <a:t> criterion</a:t>
            </a:r>
          </a:p>
          <a:p>
            <a:pPr lvl="1"/>
            <a:r>
              <a:rPr lang="en-IN" dirty="0"/>
              <a:t>It says that if the end time of an </a:t>
            </a:r>
            <a:r>
              <a:rPr lang="en-IN" dirty="0">
                <a:solidFill>
                  <a:srgbClr val="00B050"/>
                </a:solidFill>
              </a:rPr>
              <a:t>operation</a:t>
            </a:r>
            <a:r>
              <a:rPr lang="en-IN" dirty="0"/>
              <a:t> is before the start time of another operation, then their </a:t>
            </a:r>
            <a:r>
              <a:rPr lang="en-IN" dirty="0">
                <a:solidFill>
                  <a:srgbClr val="0070C0"/>
                </a:solidFill>
              </a:rPr>
              <a:t>execution (linearization) points </a:t>
            </a:r>
            <a:r>
              <a:rPr lang="en-IN" dirty="0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 dirty="0"/>
              <a:t>The start and end times are not known to us</a:t>
            </a:r>
          </a:p>
          <a:p>
            <a:r>
              <a:rPr lang="en-US" sz="2400" dirty="0"/>
              <a:t>Nor are they </a:t>
            </a:r>
            <a:r>
              <a:rPr lang="en-US" sz="2400" dirty="0">
                <a:solidFill>
                  <a:srgbClr val="FF0000"/>
                </a:solidFill>
              </a:rPr>
              <a:t>relevant </a:t>
            </a:r>
            <a:r>
              <a:rPr lang="en-US" sz="2400" dirty="0">
                <a:solidFill>
                  <a:srgbClr val="C00000"/>
                </a:solidFill>
              </a:rPr>
              <a:t>here</a:t>
            </a:r>
            <a:r>
              <a:rPr lang="en-US" sz="2400" dirty="0"/>
              <a:t>. </a:t>
            </a:r>
          </a:p>
          <a:p>
            <a:r>
              <a:rPr lang="en-US" sz="2400" dirty="0"/>
              <a:t>What we have instead are </a:t>
            </a:r>
            <a:r>
              <a:rPr lang="en-US" sz="2400" dirty="0">
                <a:solidFill>
                  <a:schemeClr val="accent1"/>
                </a:solidFill>
              </a:rPr>
              <a:t>sequences</a:t>
            </a:r>
            <a:r>
              <a:rPr lang="en-US" sz="2400" dirty="0"/>
              <a:t> of operations (initiated by each thread)</a:t>
            </a:r>
          </a:p>
          <a:p>
            <a:r>
              <a:rPr lang="en-US" sz="2400" dirty="0"/>
              <a:t>Arrange them in a global sequential order such that the outcomes are </a:t>
            </a:r>
            <a:r>
              <a:rPr lang="en-US" sz="2400" dirty="0">
                <a:solidFill>
                  <a:srgbClr val="FF0000"/>
                </a:solidFill>
              </a:rPr>
              <a:t>legal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A1</a:t>
            </a:r>
            <a:endParaRPr lang="en-IN" sz="2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A2</a:t>
            </a:r>
            <a:endParaRPr lang="en-IN" sz="2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A3</a:t>
            </a:r>
            <a:endParaRPr lang="en-IN" sz="24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C1</a:t>
            </a:r>
            <a:endParaRPr lang="en-IN" sz="2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B1</a:t>
            </a:r>
            <a:endParaRPr lang="en-IN" sz="2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B2</a:t>
            </a:r>
            <a:endParaRPr lang="en-IN" sz="2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B3</a:t>
            </a:r>
            <a:endParaRPr lang="en-IN" sz="24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C2</a:t>
            </a:r>
            <a:endParaRPr lang="en-IN" sz="24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A1</a:t>
            </a:r>
            <a:endParaRPr lang="en-IN" sz="2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B1</a:t>
            </a:r>
            <a:endParaRPr lang="en-IN" sz="2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A2</a:t>
            </a:r>
            <a:endParaRPr lang="en-IN" sz="2400" dirty="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B2</a:t>
            </a:r>
            <a:endParaRPr lang="en-IN" sz="2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B3</a:t>
            </a:r>
            <a:endParaRPr lang="en-IN" sz="2400" dirty="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C1</a:t>
            </a:r>
            <a:endParaRPr lang="en-IN" sz="240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A3</a:t>
            </a:r>
            <a:endParaRPr lang="en-IN" sz="2400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C2</a:t>
            </a:r>
            <a:endParaRPr lang="en-IN" sz="2400" dirty="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Owing to </a:t>
            </a:r>
            <a:r>
              <a:rPr lang="en-IN" sz="2400" dirty="0">
                <a:solidFill>
                  <a:srgbClr val="00B050"/>
                </a:solidFill>
              </a:rPr>
              <a:t>performance</a:t>
            </a:r>
            <a:r>
              <a:rPr lang="en-IN" sz="2400" dirty="0"/>
              <a:t> reasons, all modern machines will allow this </a:t>
            </a:r>
            <a:r>
              <a:rPr lang="en-IN" sz="2400" dirty="0" err="1">
                <a:solidFill>
                  <a:srgbClr val="FF0000"/>
                </a:solidFill>
              </a:rPr>
              <a:t>behavior</a:t>
            </a:r>
            <a:r>
              <a:rPr lang="en-IN" sz="2400" dirty="0"/>
              <a:t>. Their </a:t>
            </a:r>
            <a:r>
              <a:rPr lang="en-IN" sz="2400" dirty="0">
                <a:highlight>
                  <a:srgbClr val="FFFF00"/>
                </a:highlight>
              </a:rPr>
              <a:t>memory models</a:t>
            </a:r>
            <a:r>
              <a:rPr lang="en-IN" sz="2400" dirty="0"/>
              <a:t> are </a:t>
            </a:r>
            <a:r>
              <a:rPr lang="en-IN" sz="2400" u="sng" dirty="0"/>
              <a:t>not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sequentially</a:t>
            </a:r>
            <a:r>
              <a:rPr lang="en-IN" sz="2400" dirty="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mic Sans MS" panose="030F0702030302020204" pitchFamily="66" charset="0"/>
              </a:rPr>
              <a:t>Theorem</a:t>
            </a:r>
            <a:r>
              <a:rPr lang="en-IN" sz="2400" dirty="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Accesses</a:t>
            </a:r>
            <a:r>
              <a:rPr lang="en-IN" sz="2000" dirty="0"/>
              <a:t> to global atomic variables can have </a:t>
            </a:r>
            <a:r>
              <a:rPr lang="en-IN" sz="2000" dirty="0">
                <a:solidFill>
                  <a:srgbClr val="FF0000"/>
                </a:solidFill>
              </a:rPr>
              <a:t>data races </a:t>
            </a:r>
            <a:r>
              <a:rPr lang="en-IN" sz="2000" dirty="0">
                <a:sym typeface="Wingdings" panose="05000000000000000000" pitchFamily="2" charset="2"/>
              </a:rPr>
              <a:t>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 dirty="0">
                <a:sym typeface="Wingdings" panose="05000000000000000000" pitchFamily="2" charset="2"/>
              </a:rPr>
              <a:t> and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 dirty="0">
                <a:sym typeface="Wingdings" panose="05000000000000000000" pitchFamily="2" charset="2"/>
              </a:rPr>
              <a:t> accesses.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 dirty="0">
                <a:sym typeface="Wingdings" panose="05000000000000000000" pitchFamily="2" charset="2"/>
              </a:rPr>
              <a:t> data races. How? Use </a:t>
            </a:r>
            <a:r>
              <a:rPr lang="en-IN" sz="2000" i="1" dirty="0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A </a:t>
            </a:r>
            <a:r>
              <a:rPr lang="en-IN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 dirty="0">
                <a:sym typeface="Wingdings" panose="05000000000000000000" pitchFamily="2" charset="2"/>
              </a:rPr>
              <a:t> </a:t>
            </a:r>
            <a:r>
              <a:rPr lang="en-IN" sz="2000" dirty="0">
                <a:sym typeface="Wingdings" panose="05000000000000000000" pitchFamily="2" charset="2"/>
              </a:rPr>
              <a:t>or a</a:t>
            </a:r>
            <a:r>
              <a:rPr lang="en-IN" sz="2000" i="1" dirty="0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 dirty="0">
                <a:sym typeface="Wingdings" panose="05000000000000000000" pitchFamily="2" charset="2"/>
              </a:rPr>
              <a:t> instruction </a:t>
            </a:r>
            <a:r>
              <a:rPr lang="en-IN" sz="2000" b="1" dirty="0">
                <a:sym typeface="Wingdings" panose="05000000000000000000" pitchFamily="2" charset="2"/>
              </a:rPr>
              <a:t>forces</a:t>
            </a:r>
            <a:r>
              <a:rPr lang="en-IN" sz="2000" dirty="0">
                <a:sym typeface="Wingdings" panose="05000000000000000000" pitchFamily="2" charset="2"/>
              </a:rPr>
              <a:t> </a:t>
            </a:r>
            <a:r>
              <a:rPr lang="en-IN" sz="2000" dirty="0" err="1">
                <a:sym typeface="Wingdings" panose="05000000000000000000" pitchFamily="2" charset="2"/>
              </a:rPr>
              <a:t>sequentiality</a:t>
            </a:r>
            <a:r>
              <a:rPr lang="en-IN" sz="2000" dirty="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All instructions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 dirty="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For all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 dirty="0">
                <a:sym typeface="Wingdings" panose="05000000000000000000" pitchFamily="2" charset="2"/>
              </a:rPr>
              <a:t> to regular (non-atomic) </a:t>
            </a:r>
            <a:r>
              <a:rPr lang="en-IN" sz="2000" dirty="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 dirty="0">
                <a:sym typeface="Wingdings" panose="05000000000000000000" pitchFamily="2" charset="2"/>
              </a:rPr>
              <a:t> just wrap them in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 dirty="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 dirty="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Races, Fences and Locks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Locks</a:t>
            </a:r>
            <a:r>
              <a:rPr lang="en-US" dirty="0"/>
              <a:t> use </a:t>
            </a:r>
            <a:r>
              <a:rPr lang="en-US" dirty="0">
                <a:solidFill>
                  <a:srgbClr val="0070C0"/>
                </a:solidFill>
              </a:rPr>
              <a:t>atomic</a:t>
            </a:r>
            <a:r>
              <a:rPr lang="en-US" dirty="0"/>
              <a:t> operations</a:t>
            </a:r>
          </a:p>
          <a:p>
            <a:r>
              <a:rPr lang="en-US" dirty="0"/>
              <a:t>Many </a:t>
            </a:r>
            <a:r>
              <a:rPr lang="en-US" dirty="0">
                <a:solidFill>
                  <a:srgbClr val="0070C0"/>
                </a:solidFill>
              </a:rPr>
              <a:t>atomic</a:t>
            </a:r>
            <a:r>
              <a:rPr lang="en-US" dirty="0"/>
              <a:t> operations have built-in fences</a:t>
            </a:r>
          </a:p>
          <a:p>
            <a:r>
              <a:rPr lang="en-US" dirty="0"/>
              <a:t>We can also add </a:t>
            </a:r>
            <a:r>
              <a:rPr lang="en-US" dirty="0">
                <a:solidFill>
                  <a:srgbClr val="7030A0"/>
                </a:solidFill>
              </a:rPr>
              <a:t>fences</a:t>
            </a:r>
            <a:r>
              <a:rPr lang="en-US" dirty="0"/>
              <a:t> explicitly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x = 1</a:t>
            </a:r>
            <a:endParaRPr lang="en-IN" sz="2000" dirty="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Unlock + fence</a:t>
            </a:r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Lock + fence</a:t>
            </a:r>
            <a:endParaRPr lang="en-IN" sz="2000" dirty="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 = 2</a:t>
            </a:r>
            <a:endParaRPr lang="en-IN" sz="2000" dirty="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The lock-unlock operation and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fences</a:t>
            </a:r>
            <a:r>
              <a:rPr lang="en-US" sz="2400" dirty="0"/>
              <a:t> ensure an ordering</a:t>
            </a:r>
            <a:br>
              <a:rPr lang="en-US" sz="2400" dirty="0"/>
            </a:br>
            <a:r>
              <a:rPr lang="en-US" sz="2400" dirty="0"/>
              <a:t>between </a:t>
            </a:r>
            <a:r>
              <a:rPr lang="en-US" sz="2400" dirty="0">
                <a:solidFill>
                  <a:srgbClr val="FF0000"/>
                </a:solidFill>
              </a:rPr>
              <a:t>conflicting</a:t>
            </a:r>
            <a:r>
              <a:rPr lang="en-US" sz="2400" dirty="0"/>
              <a:t> accesses to</a:t>
            </a:r>
            <a:br>
              <a:rPr lang="en-US" sz="2400" dirty="0"/>
            </a:br>
            <a:r>
              <a:rPr lang="en-US" sz="2400" dirty="0"/>
              <a:t>the same shared variable. This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eliminates</a:t>
            </a:r>
            <a:r>
              <a:rPr lang="en-US" sz="2400" dirty="0"/>
              <a:t> data races. </a:t>
            </a:r>
            <a:endParaRPr lang="en-IN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Enjoy SC …</a:t>
            </a:r>
            <a:endParaRPr lang="en-IN" sz="3200" dirty="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 dirty="0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t2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t2 = t2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delay</a:t>
            </a:r>
            <a:r>
              <a:rPr lang="en-IN" dirty="0"/>
              <a:t> between any two </a:t>
            </a:r>
            <a:r>
              <a:rPr lang="en-IN" dirty="0">
                <a:solidFill>
                  <a:srgbClr val="FF0000"/>
                </a:solidFill>
              </a:rPr>
              <a:t>instructions</a:t>
            </a:r>
            <a:r>
              <a:rPr lang="en-IN" dirty="0"/>
              <a:t> can be </a:t>
            </a:r>
            <a:r>
              <a:rPr lang="en-IN" dirty="0">
                <a:solidFill>
                  <a:srgbClr val="00B050"/>
                </a:solidFill>
              </a:rPr>
              <a:t>indefinite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can this </a:t>
            </a:r>
            <a:r>
              <a:rPr lang="en-IN" sz="2800" dirty="0">
                <a:solidFill>
                  <a:srgbClr val="0070C0"/>
                </a:solidFill>
              </a:rPr>
              <a:t>cause</a:t>
            </a:r>
            <a:r>
              <a:rPr lang="en-IN" sz="2800" dirty="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Key</a:t>
            </a:r>
            <a:r>
              <a:rPr lang="en-IN" dirty="0"/>
              <a:t> Idea: Either one thread </a:t>
            </a:r>
            <a:r>
              <a:rPr lang="en-IN" dirty="0">
                <a:solidFill>
                  <a:srgbClr val="C00000"/>
                </a:solidFill>
              </a:rPr>
              <a:t>writes</a:t>
            </a:r>
            <a:r>
              <a:rPr lang="en-IN" dirty="0"/>
              <a:t> or multiple threads </a:t>
            </a:r>
            <a:r>
              <a:rPr lang="en-IN" dirty="0">
                <a:solidFill>
                  <a:srgbClr val="FF0000"/>
                </a:solidFill>
              </a:rPr>
              <a:t>read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F0FD4-0926-DD1A-A9EE-89C84FCE1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79889"/>
              </p:ext>
            </p:extLst>
          </p:nvPr>
        </p:nvGraphicFramePr>
        <p:xfrm>
          <a:off x="7926388" y="784225"/>
          <a:ext cx="89852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81104" imgH="527027" progId="Package">
                  <p:embed/>
                </p:oleObj>
              </mc:Choice>
              <mc:Fallback>
                <p:oleObj name="Packager Shell Object" showAsIcon="1" r:id="rId2" imgW="381104" imgH="527027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84F0FD4-0926-DD1A-A9EE-89C84FCE1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26388" y="784225"/>
                        <a:ext cx="898525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1886C59-FBE3-F79A-A7BA-1A294678A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836"/>
              </p:ext>
            </p:extLst>
          </p:nvPr>
        </p:nvGraphicFramePr>
        <p:xfrm>
          <a:off x="7770813" y="3065463"/>
          <a:ext cx="120967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514220" imgH="527027" progId="Package">
                  <p:embed/>
                </p:oleObj>
              </mc:Choice>
              <mc:Fallback>
                <p:oleObj name="Packager Shell Object" showAsIcon="1" r:id="rId4" imgW="514220" imgH="527027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1886C59-FBE3-F79A-A7BA-1A294678A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0813" y="3065463"/>
                        <a:ext cx="1209675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889AE7-985E-8CD4-415B-6861AA6A0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113397"/>
              </p:ext>
            </p:extLst>
          </p:nvPr>
        </p:nvGraphicFramePr>
        <p:xfrm>
          <a:off x="7699375" y="4219575"/>
          <a:ext cx="135255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34896" imgH="527027" progId="Package">
                  <p:embed/>
                </p:oleObj>
              </mc:Choice>
              <mc:Fallback>
                <p:oleObj name="Packager Shell Object" showAsIcon="1" r:id="rId6" imgW="634896" imgH="527027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3889AE7-985E-8CD4-415B-6861AA6A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4219575"/>
                        <a:ext cx="1352550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90C2526-F1BD-4909-6F65-88F333F7E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700177"/>
              </p:ext>
            </p:extLst>
          </p:nvPr>
        </p:nvGraphicFramePr>
        <p:xfrm>
          <a:off x="7754938" y="5340350"/>
          <a:ext cx="12255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08000" imgH="527027" progId="Package">
                  <p:embed/>
                </p:oleObj>
              </mc:Choice>
              <mc:Fallback>
                <p:oleObj name="Packager Shell Object" showAsIcon="1" r:id="rId8" imgW="508000" imgH="527027" progId="Packag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90C2526-F1BD-4909-6F65-88F333F7E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4938" y="5340350"/>
                        <a:ext cx="1225550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4D8383E-4B25-6C8B-35F5-9A0CEC562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98369"/>
              </p:ext>
            </p:extLst>
          </p:nvPr>
        </p:nvGraphicFramePr>
        <p:xfrm>
          <a:off x="7421563" y="1912938"/>
          <a:ext cx="190658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806580" imgH="527027" progId="Package">
                  <p:embed/>
                </p:oleObj>
              </mc:Choice>
              <mc:Fallback>
                <p:oleObj name="Packager Shell Object" showAsIcon="1" r:id="rId10" imgW="806580" imgH="527027" progId="Packag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4D8383E-4B25-6C8B-35F5-9A0CEC562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21563" y="1912938"/>
                        <a:ext cx="1906587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 dirty="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Mutex</a:t>
            </a:r>
            <a:endParaRPr lang="en-IN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 dirty="0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There is no </a:t>
            </a:r>
            <a:r>
              <a:rPr lang="en-IN" sz="2400" dirty="0">
                <a:solidFill>
                  <a:srgbClr val="FF0000"/>
                </a:solidFill>
              </a:rPr>
              <a:t>synchronization</a:t>
            </a:r>
            <a:br>
              <a:rPr lang="en-IN" sz="2400" dirty="0"/>
            </a:br>
            <a:r>
              <a:rPr lang="en-IN" sz="2400" dirty="0"/>
              <a:t>between </a:t>
            </a:r>
            <a:r>
              <a:rPr lang="en-IN" sz="2400" dirty="0">
                <a:solidFill>
                  <a:srgbClr val="C00000"/>
                </a:solidFill>
              </a:rPr>
              <a:t>threads</a:t>
            </a:r>
            <a:r>
              <a:rPr lang="en-IN" sz="2400" dirty="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Arbitrary </a:t>
            </a:r>
            <a:r>
              <a:rPr lang="en-IN" sz="2400" dirty="0">
                <a:solidFill>
                  <a:srgbClr val="0070C0"/>
                </a:solidFill>
              </a:rPr>
              <a:t>overlaps</a:t>
            </a:r>
            <a:r>
              <a:rPr lang="en-IN" sz="2400" dirty="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pre-emption</a:t>
            </a: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pre-emption?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pre-emption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Concurrently</a:t>
            </a:r>
            <a:r>
              <a:rPr lang="en-IN" dirty="0"/>
              <a:t> incrementing </a:t>
            </a:r>
            <a:r>
              <a:rPr lang="en-IN" i="1" dirty="0">
                <a:solidFill>
                  <a:srgbClr val="0070C0"/>
                </a:solidFill>
              </a:rPr>
              <a:t>count</a:t>
            </a:r>
            <a:r>
              <a:rPr lang="en-IN" i="1" dirty="0"/>
              <a:t> </a:t>
            </a:r>
            <a:r>
              <a:rPr lang="en-IN" dirty="0"/>
              <a:t>is </a:t>
            </a:r>
            <a:r>
              <a:rPr lang="en-IN" dirty="0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 dirty="0"/>
              <a:t>What is the </a:t>
            </a:r>
            <a:r>
              <a:rPr lang="en-IN" sz="2400" dirty="0">
                <a:solidFill>
                  <a:srgbClr val="FF0000"/>
                </a:solidFill>
              </a:rPr>
              <a:t>main</a:t>
            </a:r>
            <a:r>
              <a:rPr lang="en-IN" sz="2400" dirty="0"/>
              <a:t> issue? 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 dirty="0"/>
              <a:t> sequences are </a:t>
            </a:r>
            <a:r>
              <a:rPr lang="en-IN" sz="2400" dirty="0">
                <a:solidFill>
                  <a:srgbClr val="00B050"/>
                </a:solidFill>
              </a:rPr>
              <a:t>overlapping</a:t>
            </a:r>
            <a:r>
              <a:rPr lang="en-IN" sz="2400" dirty="0"/>
              <a:t>.</a:t>
            </a:r>
          </a:p>
          <a:p>
            <a:r>
              <a:rPr lang="en-IN" sz="2400" dirty="0"/>
              <a:t>We need </a:t>
            </a:r>
            <a:r>
              <a:rPr lang="en-IN" sz="2400" dirty="0">
                <a:solidFill>
                  <a:srgbClr val="7030A0"/>
                </a:solidFill>
              </a:rPr>
              <a:t>synchronization</a:t>
            </a:r>
            <a:r>
              <a:rPr lang="en-IN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Acquire a </a:t>
            </a:r>
            <a:r>
              <a:rPr lang="en-IN" sz="2400" i="1" dirty="0"/>
              <a:t>lock</a:t>
            </a:r>
            <a:r>
              <a:rPr lang="en-IN" sz="2400" dirty="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FF0000"/>
                </a:solidFill>
              </a:rPr>
              <a:t>raw_spinlock_t</a:t>
            </a:r>
            <a:r>
              <a:rPr lang="en-IN" i="1" dirty="0"/>
              <a:t> </a:t>
            </a:r>
            <a:r>
              <a:rPr lang="en-IN" dirty="0"/>
              <a:t>type is just a wrapper on the architecture defined spin lock </a:t>
            </a:r>
            <a:r>
              <a:rPr lang="en-IN" dirty="0">
                <a:sym typeface="Wingdings" panose="05000000000000000000" pitchFamily="2" charset="2"/>
              </a:rPr>
              <a:t> This structure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 dirty="0">
                <a:sym typeface="Wingdings" panose="05000000000000000000" pitchFamily="2" charset="2"/>
              </a:rPr>
              <a:t> an atomic/volatile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also has a </a:t>
            </a:r>
            <a:r>
              <a:rPr lang="en-IN" i="1" dirty="0" err="1">
                <a:solidFill>
                  <a:srgbClr val="0070C0"/>
                </a:solidFill>
              </a:rPr>
              <a:t>lockdep_map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r>
              <a:rPr lang="en-IN" dirty="0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First, attempt a </a:t>
            </a:r>
            <a:r>
              <a:rPr lang="en-IN">
                <a:solidFill>
                  <a:srgbClr val="00B050"/>
                </a:solidFill>
              </a:rPr>
              <a:t>fast path </a:t>
            </a:r>
            <a:r>
              <a:rPr lang="en-IN"/>
              <a:t>lock </a:t>
            </a:r>
          </a:p>
          <a:p>
            <a:pPr lvl="1"/>
            <a:r>
              <a:rPr lang="en-IN" i="1" err="1"/>
              <a:t>cmpxchg</a:t>
            </a:r>
            <a:r>
              <a:rPr lang="en-IN" i="1"/>
              <a:t> </a:t>
            </a:r>
            <a:r>
              <a:rPr lang="en-IN"/>
              <a:t>on the </a:t>
            </a:r>
            <a:r>
              <a:rPr lang="en-IN" i="1">
                <a:solidFill>
                  <a:srgbClr val="0070C0"/>
                </a:solidFill>
              </a:rPr>
              <a:t>owner</a:t>
            </a:r>
            <a:r>
              <a:rPr lang="en-IN" i="1"/>
              <a:t> </a:t>
            </a:r>
            <a:r>
              <a:rPr lang="en-IN"/>
              <a:t> field</a:t>
            </a:r>
            <a:endParaRPr lang="en-IN" i="1"/>
          </a:p>
          <a:p>
            <a:pPr lvl="1"/>
            <a:r>
              <a:rPr lang="en-IN"/>
              <a:t>If that works, well and good</a:t>
            </a:r>
          </a:p>
          <a:p>
            <a:r>
              <a:rPr lang="en-IN"/>
              <a:t>Acquire a </a:t>
            </a:r>
            <a:r>
              <a:rPr lang="en-IN">
                <a:solidFill>
                  <a:srgbClr val="FF0000"/>
                </a:solidFill>
              </a:rPr>
              <a:t>lock</a:t>
            </a:r>
            <a:r>
              <a:rPr lang="en-IN"/>
              <a:t> on the </a:t>
            </a:r>
            <a:r>
              <a:rPr lang="en-IN" err="1">
                <a:solidFill>
                  <a:srgbClr val="C00000"/>
                </a:solidFill>
              </a:rPr>
              <a:t>wait_list</a:t>
            </a:r>
            <a:endParaRPr lang="en-IN">
              <a:solidFill>
                <a:srgbClr val="C00000"/>
              </a:solidFill>
            </a:endParaRPr>
          </a:p>
          <a:p>
            <a:pPr lvl="1"/>
            <a:r>
              <a:rPr lang="en-IN"/>
              <a:t>Lock </a:t>
            </a:r>
            <a:r>
              <a:rPr lang="en-IN" err="1"/>
              <a:t>wait_lock</a:t>
            </a:r>
            <a:r>
              <a:rPr lang="en-IN"/>
              <a:t> using a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Insert the current task to the </a:t>
            </a:r>
            <a:r>
              <a:rPr lang="en-IN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/>
              <a:t>Set the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/>
              <a:t> of the current task to a sleeping state: UNINTERRUPTIBLE or INTERRUPTIBLE (in some cases)</a:t>
            </a:r>
          </a:p>
          <a:p>
            <a:r>
              <a:rPr lang="en-IN"/>
              <a:t>Call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/>
              <a:t> to schedule ready processes</a:t>
            </a:r>
          </a:p>
          <a:p>
            <a:pPr lvl="1"/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t1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t1 = t1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t2 = </a:t>
            </a:r>
            <a:r>
              <a:rPr lang="en-IN" sz="2400" dirty="0">
                <a:solidFill>
                  <a:srgbClr val="0070C0"/>
                </a:solidFill>
              </a:rPr>
              <a:t>count</a:t>
            </a:r>
          </a:p>
          <a:p>
            <a:r>
              <a:rPr lang="en-IN" sz="2400" dirty="0"/>
              <a:t>t2 = t2 + 1</a:t>
            </a:r>
          </a:p>
          <a:p>
            <a:r>
              <a:rPr lang="en-IN" sz="2400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 dirty="0"/>
              <a:t>It is the </a:t>
            </a:r>
            <a:r>
              <a:rPr lang="en-IN" sz="2400" dirty="0">
                <a:solidFill>
                  <a:srgbClr val="7030A0"/>
                </a:solidFill>
              </a:rPr>
              <a:t>kernel</a:t>
            </a:r>
            <a:r>
              <a:rPr lang="en-IN" sz="2400" dirty="0"/>
              <a:t> lock validator</a:t>
            </a:r>
          </a:p>
          <a:p>
            <a:r>
              <a:rPr lang="en-IN" sz="2400" dirty="0"/>
              <a:t>There could be different </a:t>
            </a:r>
            <a:r>
              <a:rPr lang="en-IN" sz="2400" dirty="0">
                <a:solidFill>
                  <a:srgbClr val="00B050"/>
                </a:solidFill>
              </a:rPr>
              <a:t>issues</a:t>
            </a:r>
            <a:r>
              <a:rPr lang="en-IN" sz="2400" dirty="0"/>
              <a:t> with </a:t>
            </a:r>
            <a:r>
              <a:rPr lang="en-IN" sz="2400" dirty="0">
                <a:solidFill>
                  <a:srgbClr val="FF0000"/>
                </a:solidFill>
              </a:rPr>
              <a:t>locks</a:t>
            </a:r>
          </a:p>
          <a:p>
            <a:r>
              <a:rPr lang="en-IN" sz="2400" dirty="0"/>
              <a:t>We might have </a:t>
            </a:r>
            <a:r>
              <a:rPr lang="en-IN" sz="2400" dirty="0">
                <a:solidFill>
                  <a:srgbClr val="0070C0"/>
                </a:solidFill>
              </a:rPr>
              <a:t>circular</a:t>
            </a:r>
            <a:r>
              <a:rPr lang="en-IN" sz="2400" dirty="0"/>
              <a:t> waiting that leads to deadlocks</a:t>
            </a:r>
          </a:p>
          <a:p>
            <a:r>
              <a:rPr lang="en-IN" sz="2400" dirty="0"/>
              <a:t>The base function that is called whenever a lock is acquired is </a:t>
            </a:r>
            <a:r>
              <a:rPr lang="en-IN" sz="2400" i="1" dirty="0" err="1">
                <a:solidFill>
                  <a:srgbClr val="00B050"/>
                </a:solidFill>
              </a:rPr>
              <a:t>lock_acquire</a:t>
            </a:r>
            <a:r>
              <a:rPr lang="en-IN" sz="2400" i="1" dirty="0">
                <a:solidFill>
                  <a:srgbClr val="00B050"/>
                </a:solidFill>
              </a:rPr>
              <a:t> </a:t>
            </a:r>
            <a:r>
              <a:rPr lang="en-IN" sz="2400" dirty="0"/>
              <a:t>in </a:t>
            </a:r>
            <a:r>
              <a:rPr lang="en-IN" sz="2400" dirty="0" err="1">
                <a:solidFill>
                  <a:srgbClr val="C00000"/>
                </a:solidFill>
              </a:rPr>
              <a:t>lockdep.c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This makes a call to </a:t>
            </a:r>
            <a:r>
              <a:rPr lang="en-IN" sz="2400" dirty="0">
                <a:solidFill>
                  <a:srgbClr val="7030A0"/>
                </a:solidFill>
              </a:rPr>
              <a:t>__</a:t>
            </a:r>
            <a:r>
              <a:rPr lang="en-IN" sz="2400" dirty="0" err="1">
                <a:solidFill>
                  <a:srgbClr val="7030A0"/>
                </a:solidFill>
              </a:rPr>
              <a:t>lock_acquire</a:t>
            </a:r>
            <a:r>
              <a:rPr lang="en-IN" sz="2400" dirty="0"/>
              <a:t> that does the bulk of the processing</a:t>
            </a:r>
          </a:p>
          <a:p>
            <a:pPr lvl="1"/>
            <a:r>
              <a:rPr lang="en-IN" sz="2000" dirty="0"/>
              <a:t>It verifies that the </a:t>
            </a:r>
            <a:r>
              <a:rPr lang="en-IN" sz="2000" dirty="0">
                <a:solidFill>
                  <a:srgbClr val="0070C0"/>
                </a:solidFill>
              </a:rPr>
              <a:t>lock depth </a:t>
            </a:r>
            <a:r>
              <a:rPr lang="en-IN" sz="2000" dirty="0"/>
              <a:t>(number of locks that the current task has acquired) is below a </a:t>
            </a:r>
            <a:r>
              <a:rPr lang="en-IN" sz="2000" dirty="0">
                <a:solidFill>
                  <a:srgbClr val="FF0000"/>
                </a:solidFill>
              </a:rPr>
              <a:t>maximum</a:t>
            </a:r>
            <a:r>
              <a:rPr lang="en-IN" sz="2000" dirty="0"/>
              <a:t> number.</a:t>
            </a:r>
          </a:p>
          <a:p>
            <a:pPr lvl="1"/>
            <a:r>
              <a:rPr lang="en-IN" sz="2000" dirty="0"/>
              <a:t>Next, it needs to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 dirty="0"/>
              <a:t> the chain of locks that have been acquired including the lock that is about to be acquired. Makes a call to </a:t>
            </a:r>
            <a:r>
              <a:rPr lang="en-IN" sz="2000" i="1" dirty="0" err="1">
                <a:solidFill>
                  <a:srgbClr val="00B050"/>
                </a:solidFill>
              </a:rPr>
              <a:t>validate_chain</a:t>
            </a:r>
            <a:endParaRPr lang="en-IN" sz="2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means it was acquired in a  </a:t>
            </a:r>
            <a:r>
              <a:rPr lang="en-IN" sz="2400" err="1">
                <a:solidFill>
                  <a:srgbClr val="FF0000"/>
                </a:solidFill>
              </a:rPr>
              <a:t>softirq</a:t>
            </a:r>
            <a:r>
              <a:rPr lang="en-IN" sz="2400"/>
              <a:t> context. At that point, </a:t>
            </a:r>
            <a:r>
              <a:rPr lang="en-IN" sz="2400" err="1"/>
              <a:t>irqs</a:t>
            </a:r>
            <a:r>
              <a:rPr lang="en-IN" sz="2400"/>
              <a:t> would have been </a:t>
            </a:r>
            <a:r>
              <a:rPr lang="en-IN" sz="2400">
                <a:solidFill>
                  <a:srgbClr val="C0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would have been acquired with </a:t>
            </a:r>
            <a:r>
              <a:rPr lang="en-IN" sz="2400" err="1"/>
              <a:t>irq</a:t>
            </a:r>
            <a:r>
              <a:rPr lang="en-IN" sz="2400"/>
              <a:t> interrupts turned </a:t>
            </a:r>
            <a:r>
              <a:rPr lang="en-IN" sz="2400">
                <a:solidFill>
                  <a:srgbClr val="00B050"/>
                </a:solidFill>
              </a:rPr>
              <a:t>on</a:t>
            </a:r>
            <a:r>
              <a:rPr lang="en-IN" sz="2400"/>
              <a:t>. This potentially allows the interrupt </a:t>
            </a:r>
            <a:r>
              <a:rPr lang="en-IN" sz="2400">
                <a:solidFill>
                  <a:srgbClr val="C00000"/>
                </a:solidFill>
              </a:rPr>
              <a:t>handler</a:t>
            </a:r>
            <a:r>
              <a:rPr lang="en-IN" sz="2400"/>
              <a:t> to try to reacquire the lock.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 is a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path</a:t>
            </a: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then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May lead to lock </a:t>
            </a:r>
            <a:r>
              <a:rPr lang="en-IN" sz="2400">
                <a:solidFill>
                  <a:srgbClr val="7030A0"/>
                </a:solidFill>
              </a:rPr>
              <a:t>inversion</a:t>
            </a:r>
            <a:r>
              <a:rPr lang="en-IN" sz="2400"/>
              <a:t>. Same for </a:t>
            </a:r>
            <a:r>
              <a:rPr lang="en-IN" sz="2400" err="1"/>
              <a:t>softirq</a:t>
            </a:r>
            <a:r>
              <a:rPr lang="en-IN" sz="2400"/>
              <a:t> locks.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8056345" y="4186989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https://www.kernel.org/doc/Documentation/locking/lockdep-design.rst</a:t>
            </a: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Find the </a:t>
            </a:r>
            <a:r>
              <a:rPr lang="en-IN" dirty="0">
                <a:solidFill>
                  <a:srgbClr val="0070C0"/>
                </a:solidFill>
              </a:rPr>
              <a:t>cycle</a:t>
            </a:r>
            <a:r>
              <a:rPr lang="en-IN" dirty="0"/>
              <a:t> in a graph using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 dirty="0"/>
              <a:t> first search (</a:t>
            </a:r>
            <a:r>
              <a:rPr lang="en-IN" dirty="0">
                <a:solidFill>
                  <a:srgbClr val="FF0000"/>
                </a:solidFill>
              </a:rPr>
              <a:t>algorithm</a:t>
            </a:r>
            <a:r>
              <a:rPr lang="en-IN" dirty="0"/>
              <a:t> used in </a:t>
            </a:r>
            <a:r>
              <a:rPr lang="en-IN" dirty="0" err="1"/>
              <a:t>lockdep.c</a:t>
            </a:r>
            <a:r>
              <a:rPr lang="en-IN" dirty="0"/>
              <a:t>) requires </a:t>
            </a:r>
            <a:r>
              <a:rPr lang="en-IN" i="1" dirty="0"/>
              <a:t>O(V+E) </a:t>
            </a:r>
            <a:r>
              <a:rPr lang="en-IN" dirty="0">
                <a:solidFill>
                  <a:srgbClr val="0070C0"/>
                </a:solidFill>
              </a:rPr>
              <a:t>steps</a:t>
            </a:r>
          </a:p>
          <a:p>
            <a:r>
              <a:rPr lang="en-IN" dirty="0"/>
              <a:t>This is very </a:t>
            </a:r>
            <a:r>
              <a:rPr lang="en-IN" dirty="0">
                <a:solidFill>
                  <a:srgbClr val="FF0000"/>
                </a:solidFill>
              </a:rPr>
              <a:t>slow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Acts as a cache for chains of locks. No need to </a:t>
            </a:r>
            <a:r>
              <a:rPr lang="en-IN" sz="2000"/>
              <a:t>find cycles </a:t>
            </a:r>
            <a:r>
              <a:rPr lang="en-IN" sz="2000" dirty="0"/>
              <a:t>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 dirty="0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Decouple the </a:t>
            </a:r>
            <a:r>
              <a:rPr lang="en-IN" sz="2400" dirty="0">
                <a:solidFill>
                  <a:srgbClr val="0070C0"/>
                </a:solidFill>
              </a:rPr>
              <a:t>write</a:t>
            </a:r>
            <a:r>
              <a:rPr lang="en-IN" sz="2400" dirty="0"/>
              <a:t>(</a:t>
            </a:r>
            <a:r>
              <a:rPr lang="en-IN" sz="2400" dirty="0">
                <a:solidFill>
                  <a:srgbClr val="7030A0"/>
                </a:solidFill>
              </a:rPr>
              <a:t>update</a:t>
            </a:r>
            <a:r>
              <a:rPr lang="en-IN" sz="2400" dirty="0"/>
              <a:t>), </a:t>
            </a:r>
            <a:r>
              <a:rPr lang="en-IN" sz="2400" dirty="0">
                <a:solidFill>
                  <a:srgbClr val="FF0000"/>
                </a:solidFill>
              </a:rPr>
              <a:t>read</a:t>
            </a:r>
            <a:r>
              <a:rPr lang="en-IN" sz="2400" dirty="0"/>
              <a:t>, and memory </a:t>
            </a:r>
            <a:r>
              <a:rPr lang="en-IN" sz="2400" dirty="0">
                <a:solidFill>
                  <a:srgbClr val="00B050"/>
                </a:solidFill>
              </a:rPr>
              <a:t>reclamation</a:t>
            </a:r>
            <a:r>
              <a:rPr lang="en-IN" sz="2400" dirty="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/include/</a:t>
            </a:r>
            <a:r>
              <a:rPr lang="en-IN" sz="2400" dirty="0" err="1"/>
              <a:t>linux</a:t>
            </a:r>
            <a:r>
              <a:rPr lang="en-IN" sz="2400" dirty="0"/>
              <a:t>/</a:t>
            </a:r>
            <a:r>
              <a:rPr lang="en-IN" sz="2400" dirty="0" err="1"/>
              <a:t>rcupdate.h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 dirty="0"/>
              <a:t>Implementation of a </a:t>
            </a:r>
            <a:r>
              <a:rPr lang="en-IN" dirty="0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 lock a memory address </a:t>
            </a:r>
            <a:r>
              <a:rPr lang="en-US" sz="2800" i="1" dirty="0"/>
              <a:t>A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Atomically </a:t>
            </a:r>
            <a:r>
              <a:rPr lang="en-US" sz="2400" dirty="0">
                <a:solidFill>
                  <a:srgbClr val="FF0000"/>
                </a:solidFill>
              </a:rPr>
              <a:t>set</a:t>
            </a:r>
            <a:r>
              <a:rPr lang="en-US" sz="2400" dirty="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Do some checks, read the value of the pointer, typecast and return</a:t>
            </a:r>
          </a:p>
          <a:p>
            <a:r>
              <a:rPr lang="en-IN" dirty="0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pre-emption</a:t>
            </a:r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Manage these bits as an </a:t>
            </a:r>
            <a:r>
              <a:rPr lang="en-US" sz="2400" err="1">
                <a:solidFill>
                  <a:schemeClr val="tx1"/>
                </a:solidFill>
              </a:rPr>
              <a:t>Emde</a:t>
            </a:r>
            <a:r>
              <a:rPr lang="en-US" sz="2400">
                <a:solidFill>
                  <a:schemeClr val="tx1"/>
                </a:solidFill>
              </a:rPr>
              <a:t> Boas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Underlying storage structure is an array in the </a:t>
            </a:r>
            <a:r>
              <a:rPr lang="en-US" sz="2400" i="1" dirty="0" err="1"/>
              <a:t>rcu_state</a:t>
            </a:r>
            <a:r>
              <a:rPr lang="en-US" sz="2400" i="1" dirty="0"/>
              <a:t> </a:t>
            </a:r>
            <a:r>
              <a:rPr lang="en-US" sz="2400" dirty="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Register</a:t>
            </a:r>
            <a:r>
              <a:rPr lang="en-US" sz="2400" dirty="0"/>
              <a:t> a </a:t>
            </a:r>
            <a:r>
              <a:rPr lang="en-US" sz="2400"/>
              <a:t>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</a:t>
            </a:r>
            <a:r>
              <a:rPr lang="en-US" sz="2400" dirty="0"/>
              <a:t>when the grace period </a:t>
            </a:r>
            <a:r>
              <a:rPr lang="en-US" sz="2400" dirty="0">
                <a:solidFill>
                  <a:srgbClr val="7030A0"/>
                </a:solidFill>
              </a:rPr>
              <a:t>ends</a:t>
            </a:r>
            <a:r>
              <a:rPr lang="en-US" sz="2400" dirty="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Set</a:t>
            </a:r>
            <a:r>
              <a:rPr lang="en-US" sz="2400" dirty="0"/>
              <a:t> the contents of the location to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tasks/jobs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tasks</a:t>
            </a:r>
            <a:r>
              <a:rPr lang="en-IN" sz="2400"/>
              <a:t> that arrive at the beginning. Each one has a fixed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1</a:t>
            </a:r>
            <a:endParaRPr lang="en-US" sz="2000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r>
              <a:rPr lang="en-US" sz="2800" baseline="-25000" dirty="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/>
            </p:nvGraphicFramePr>
            <p:xfrm>
              <a:off x="653143" y="3091543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 dirty="0"/>
              <a:t>For the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A’ (supposedly </a:t>
            </a:r>
            <a:r>
              <a:rPr lang="en-US" dirty="0">
                <a:solidFill>
                  <a:srgbClr val="00B050"/>
                </a:solidFill>
              </a:rPr>
              <a:t>optimal</a:t>
            </a:r>
            <a:r>
              <a:rPr lang="en-US" dirty="0"/>
              <a:t>) there must be a </a:t>
            </a:r>
            <a:r>
              <a:rPr lang="en-US" dirty="0">
                <a:solidFill>
                  <a:srgbClr val="7030A0"/>
                </a:solidFill>
              </a:rPr>
              <a:t>pair</a:t>
            </a:r>
            <a:r>
              <a:rPr lang="en-US" dirty="0"/>
              <a:t> of jobs </a:t>
            </a:r>
          </a:p>
          <a:p>
            <a:pPr lvl="1"/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 such that</a:t>
            </a:r>
          </a:p>
          <a:p>
            <a:pPr lvl="1"/>
            <a:r>
              <a:rPr lang="en-US" i="1" dirty="0"/>
              <a:t>j </a:t>
            </a:r>
            <a:r>
              <a:rPr lang="en-US" dirty="0"/>
              <a:t>immediately </a:t>
            </a:r>
            <a:r>
              <a:rPr lang="en-US" dirty="0">
                <a:solidFill>
                  <a:srgbClr val="C00000"/>
                </a:solidFill>
              </a:rPr>
              <a:t>precedes</a:t>
            </a:r>
            <a:r>
              <a:rPr lang="en-US" dirty="0"/>
              <a:t> </a:t>
            </a:r>
            <a:r>
              <a:rPr lang="en-US" i="1" dirty="0"/>
              <a:t>k </a:t>
            </a:r>
          </a:p>
          <a:p>
            <a:pPr lvl="1"/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 &gt; p</a:t>
            </a:r>
            <a:r>
              <a:rPr lang="en-US" i="1" baseline="-25000" dirty="0"/>
              <a:t>k </a:t>
            </a:r>
            <a:r>
              <a:rPr lang="en-US" i="1" dirty="0"/>
              <a:t> </a:t>
            </a:r>
            <a:r>
              <a:rPr lang="en-US" dirty="0"/>
              <a:t>(this will not </a:t>
            </a:r>
            <a:r>
              <a:rPr lang="en-US" dirty="0">
                <a:solidFill>
                  <a:srgbClr val="C00000"/>
                </a:solidFill>
              </a:rPr>
              <a:t>happen</a:t>
            </a:r>
            <a:r>
              <a:rPr lang="en-US" dirty="0"/>
              <a:t> in algorithm A)</a:t>
            </a:r>
          </a:p>
          <a:p>
            <a:pPr lvl="1"/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>
                <a:solidFill>
                  <a:srgbClr val="00B050"/>
                </a:solidFill>
              </a:rPr>
              <a:t>started</a:t>
            </a:r>
            <a:r>
              <a:rPr lang="en-US" dirty="0"/>
              <a:t> at time </a:t>
            </a:r>
            <a:r>
              <a:rPr lang="en-US" i="1" dirty="0"/>
              <a:t>t</a:t>
            </a:r>
          </a:p>
          <a:p>
            <a:pPr lvl="1"/>
            <a:r>
              <a:rPr lang="en-US" dirty="0"/>
              <a:t>Now </a:t>
            </a:r>
            <a:r>
              <a:rPr lang="en-US" dirty="0">
                <a:solidFill>
                  <a:srgbClr val="0070C0"/>
                </a:solidFill>
              </a:rPr>
              <a:t>exchange</a:t>
            </a:r>
            <a:r>
              <a:rPr lang="en-US" dirty="0"/>
              <a:t> them (result of algorithm A’’)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Contribution</a:t>
            </a:r>
            <a:r>
              <a:rPr lang="en-US" dirty="0"/>
              <a:t> to the completion time of </a:t>
            </a:r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in </a:t>
            </a:r>
            <a:r>
              <a:rPr lang="en-US" i="1" dirty="0"/>
              <a:t>A’</a:t>
            </a:r>
            <a:r>
              <a:rPr lang="en-US" dirty="0"/>
              <a:t>: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/>
              <a:t>) +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 err="1"/>
              <a:t>+p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Contribution</a:t>
            </a:r>
            <a:r>
              <a:rPr lang="en-US" dirty="0"/>
              <a:t> to the completion time of </a:t>
            </a:r>
            <a:r>
              <a:rPr lang="en-US" i="1" dirty="0"/>
              <a:t>j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in </a:t>
            </a:r>
            <a:r>
              <a:rPr lang="en-US" i="1" dirty="0"/>
              <a:t>A’’</a:t>
            </a:r>
            <a:r>
              <a:rPr lang="en-US" dirty="0"/>
              <a:t>: (</a:t>
            </a:r>
            <a:r>
              <a:rPr lang="en-US" dirty="0" err="1"/>
              <a:t>t+p</a:t>
            </a:r>
            <a:r>
              <a:rPr lang="en-US" baseline="-25000" dirty="0" err="1"/>
              <a:t>k</a:t>
            </a:r>
            <a:r>
              <a:rPr lang="en-US" dirty="0"/>
              <a:t>) + (</a:t>
            </a:r>
            <a:r>
              <a:rPr lang="en-US" dirty="0" err="1"/>
              <a:t>t+p</a:t>
            </a:r>
            <a:r>
              <a:rPr lang="en-US" baseline="-25000" dirty="0" err="1"/>
              <a:t>j</a:t>
            </a:r>
            <a:r>
              <a:rPr lang="en-US" dirty="0" err="1"/>
              <a:t>+p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Given that p</a:t>
            </a:r>
            <a:r>
              <a:rPr lang="en-US" baseline="-25000" dirty="0"/>
              <a:t>k</a:t>
            </a:r>
            <a:r>
              <a:rPr lang="en-US" dirty="0"/>
              <a:t> &lt;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, </a:t>
            </a:r>
            <a:r>
              <a:rPr lang="en-US" i="1" dirty="0"/>
              <a:t>A’’</a:t>
            </a:r>
            <a:r>
              <a:rPr lang="en-US" dirty="0"/>
              <a:t> has a </a:t>
            </a:r>
            <a:r>
              <a:rPr lang="en-US" dirty="0">
                <a:solidFill>
                  <a:srgbClr val="00B050"/>
                </a:solidFill>
              </a:rPr>
              <a:t>lower</a:t>
            </a:r>
            <a:r>
              <a:rPr lang="en-US" dirty="0"/>
              <a:t> completion time</a:t>
            </a:r>
          </a:p>
          <a:p>
            <a:pPr lvl="2"/>
            <a:r>
              <a:rPr lang="en-US" dirty="0"/>
              <a:t>Thus A’ cannot be </a:t>
            </a:r>
            <a:r>
              <a:rPr lang="en-US" dirty="0">
                <a:solidFill>
                  <a:srgbClr val="0070C0"/>
                </a:solidFill>
              </a:rPr>
              <a:t>optimal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 dirty="0"/>
                  <a:t>Every job has a </a:t>
                </a:r>
                <a:r>
                  <a:rPr lang="en-IN" dirty="0">
                    <a:solidFill>
                      <a:srgbClr val="0070C0"/>
                    </a:solidFill>
                  </a:rPr>
                  <a:t>weight</a:t>
                </a:r>
                <a:r>
                  <a:rPr lang="en-IN" dirty="0"/>
                  <a:t> </a:t>
                </a:r>
                <a:r>
                  <a:rPr lang="en-IN" dirty="0" err="1"/>
                  <a:t>w</a:t>
                </a:r>
                <a:r>
                  <a:rPr lang="en-IN" baseline="-25000" dirty="0" err="1"/>
                  <a:t>j</a:t>
                </a:r>
                <a:endParaRPr lang="en-IN" baseline="-25000" dirty="0"/>
              </a:p>
              <a:p>
                <a:r>
                  <a:rPr lang="en-IN" dirty="0"/>
                  <a:t>Let us schedule it in a </a:t>
                </a:r>
                <a:r>
                  <a:rPr lang="en-IN" dirty="0">
                    <a:solidFill>
                      <a:srgbClr val="00B050"/>
                    </a:solidFill>
                  </a:rPr>
                  <a:t>non-increasing</a:t>
                </a:r>
                <a:r>
                  <a:rPr lang="en-IN" dirty="0"/>
                  <a:t> order of </a:t>
                </a:r>
                <a:r>
                  <a:rPr lang="en-IN" i="1" dirty="0" err="1"/>
                  <a:t>w</a:t>
                </a:r>
                <a:r>
                  <a:rPr lang="en-IN" i="1" baseline="-25000" dirty="0" err="1"/>
                  <a:t>j</a:t>
                </a:r>
                <a:r>
                  <a:rPr lang="en-IN" i="1" dirty="0"/>
                  <a:t>/</a:t>
                </a:r>
                <a:r>
                  <a:rPr lang="en-IN" i="1" dirty="0" err="1"/>
                  <a:t>p</a:t>
                </a:r>
                <a:r>
                  <a:rPr lang="en-IN" i="1" baseline="-25000" dirty="0" err="1"/>
                  <a:t>j</a:t>
                </a:r>
                <a:endParaRPr lang="en-IN" i="1" baseline="-25000" dirty="0"/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, this is the SJF </a:t>
                </a:r>
                <a:r>
                  <a:rPr lang="en-IN" dirty="0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 dirty="0"/>
                  <a:t>Then for the following this algorithm is </a:t>
                </a:r>
                <a:r>
                  <a:rPr lang="en-IN" dirty="0">
                    <a:solidFill>
                      <a:srgbClr val="FF0000"/>
                    </a:solidFill>
                  </a:rPr>
                  <a:t>optimal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a79a8fb-7b40-40a8-a390-8f91f472256f"/>
    <ds:schemaRef ds:uri="c88737bd-e2f2-432c-bced-1b4ea0827f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2845</TotalTime>
  <Words>13499</Words>
  <Application>Microsoft Office PowerPoint</Application>
  <PresentationFormat>Widescreen</PresentationFormat>
  <Paragraphs>1835</Paragraphs>
  <Slides>156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6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pre-emption?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Slow Path</vt:lpstr>
      <vt:lpstr>Different Kinds of Locks in the Kernel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Dates</vt:lpstr>
      <vt:lpstr>Some NP-Complete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you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</vt:lpstr>
      <vt:lpstr>More about the scheduling slice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Highest Locker Protocol (HLP)</vt:lpstr>
      <vt:lpstr>Priority Ceiling Protocol (PCP)</vt:lpstr>
      <vt:lpstr>Brief Note about PCP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2024-05-10T13:32:16Z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